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0" r:id="rId4"/>
    <p:sldId id="261" r:id="rId5"/>
    <p:sldId id="264" r:id="rId6"/>
    <p:sldId id="340" r:id="rId7"/>
    <p:sldId id="341" r:id="rId8"/>
    <p:sldId id="259" r:id="rId9"/>
    <p:sldId id="263" r:id="rId10"/>
    <p:sldId id="262" r:id="rId11"/>
    <p:sldId id="265" r:id="rId12"/>
    <p:sldId id="342" r:id="rId13"/>
    <p:sldId id="267" r:id="rId14"/>
    <p:sldId id="268" r:id="rId15"/>
    <p:sldId id="343" r:id="rId16"/>
    <p:sldId id="344" r:id="rId17"/>
    <p:sldId id="336" r:id="rId18"/>
    <p:sldId id="339" r:id="rId19"/>
    <p:sldId id="346" r:id="rId20"/>
    <p:sldId id="338" r:id="rId21"/>
    <p:sldId id="348" r:id="rId22"/>
    <p:sldId id="347" r:id="rId23"/>
    <p:sldId id="273" r:id="rId24"/>
    <p:sldId id="275" r:id="rId25"/>
    <p:sldId id="274" r:id="rId26"/>
    <p:sldId id="272" r:id="rId27"/>
    <p:sldId id="345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New%20Structure\OneDrive\DeepuData\PhD\Results\Deepika\Caspasesmultiplex\casp_16_5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New%20Structure\OneDrive\DeepuData\PhD\Results\Deepika\Caspasesmultiplex\casp_16_5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New%20Structure\OneDrive\DeepuData\PhD\Results\Deepika\Caspasesmultiplex\casp_16_5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Capases-3</a:t>
            </a:r>
          </a:p>
        </c:rich>
      </c:tx>
      <c:layout/>
      <c:overlay val="0"/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Compare!$A$44:$D$44</c:f>
              <c:numCache>
                <c:formatCode>General</c:formatCode>
                <c:ptCount val="4"/>
                <c:pt idx="0">
                  <c:v>582.5</c:v>
                </c:pt>
                <c:pt idx="1">
                  <c:v>654</c:v>
                </c:pt>
                <c:pt idx="2">
                  <c:v>697</c:v>
                </c:pt>
                <c:pt idx="3">
                  <c:v>798.5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1A-4003-88F0-43FE51D73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5504960"/>
        <c:axId val="1745506048"/>
      </c:barChart>
      <c:catAx>
        <c:axId val="17455049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506048"/>
        <c:crosses val="autoZero"/>
        <c:auto val="1"/>
        <c:lblAlgn val="ctr"/>
        <c:lblOffset val="100"/>
        <c:noMultiLvlLbl val="0"/>
      </c:catAx>
      <c:valAx>
        <c:axId val="174550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50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Capases-8</a:t>
            </a:r>
          </a:p>
        </c:rich>
      </c:tx>
      <c:layout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Compare!$A$45:$D$45</c:f>
              <c:numCache>
                <c:formatCode>General</c:formatCode>
                <c:ptCount val="4"/>
                <c:pt idx="0">
                  <c:v>9161</c:v>
                </c:pt>
                <c:pt idx="1">
                  <c:v>11071</c:v>
                </c:pt>
                <c:pt idx="2">
                  <c:v>11321</c:v>
                </c:pt>
                <c:pt idx="3">
                  <c:v>12204.5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A3-4D8C-9674-410F5F5B7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5510944"/>
        <c:axId val="1745513120"/>
      </c:barChart>
      <c:catAx>
        <c:axId val="17455109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513120"/>
        <c:crosses val="autoZero"/>
        <c:auto val="1"/>
        <c:lblAlgn val="ctr"/>
        <c:lblOffset val="100"/>
        <c:noMultiLvlLbl val="0"/>
      </c:catAx>
      <c:valAx>
        <c:axId val="174551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51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Capases-9</a:t>
            </a:r>
          </a:p>
        </c:rich>
      </c:tx>
      <c:layout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Compare!$A$46:$D$46</c:f>
              <c:numCache>
                <c:formatCode>General</c:formatCode>
                <c:ptCount val="4"/>
                <c:pt idx="0">
                  <c:v>27307</c:v>
                </c:pt>
                <c:pt idx="1">
                  <c:v>28862</c:v>
                </c:pt>
                <c:pt idx="2">
                  <c:v>30196</c:v>
                </c:pt>
                <c:pt idx="3">
                  <c:v>32383.5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A0-4B88-BCDC-C3F734311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4173296"/>
        <c:axId val="2014177104"/>
      </c:barChart>
      <c:catAx>
        <c:axId val="20141732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177104"/>
        <c:crosses val="autoZero"/>
        <c:auto val="1"/>
        <c:lblAlgn val="ctr"/>
        <c:lblOffset val="100"/>
        <c:noMultiLvlLbl val="0"/>
      </c:catAx>
      <c:valAx>
        <c:axId val="201417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17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ABDAD-D6EC-478F-B6D9-9E174482A82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D0B8B-E93D-46F5-97AD-D85015333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5297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3817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1113F-5870-416B-90A6-356DF1D2E67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44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1113F-5870-416B-90A6-356DF1D2E67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49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76024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63073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1265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18" Type="http://schemas.openxmlformats.org/officeDocument/2006/relationships/image" Target="../media/image44.jpe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12" Type="http://schemas.openxmlformats.org/officeDocument/2006/relationships/image" Target="../media/image41.png"/><Relationship Id="rId17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5" Type="http://schemas.openxmlformats.org/officeDocument/2006/relationships/image" Target="../media/image32.jpeg"/><Relationship Id="rId10" Type="http://schemas.openxmlformats.org/officeDocument/2006/relationships/image" Target="../media/image30.png"/><Relationship Id="rId19" Type="http://schemas.openxmlformats.org/officeDocument/2006/relationships/image" Target="../media/image45.png"/><Relationship Id="rId4" Type="http://schemas.openxmlformats.org/officeDocument/2006/relationships/image" Target="../media/image38.svg"/><Relationship Id="rId9" Type="http://schemas.openxmlformats.org/officeDocument/2006/relationships/image" Target="../media/image29.png"/><Relationship Id="rId1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5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biom13111653" TargetMode="External"/><Relationship Id="rId2" Type="http://schemas.openxmlformats.org/officeDocument/2006/relationships/hyperlink" Target="https://doi.org/10.3390/antiox10101606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4800" y="1412776"/>
            <a:ext cx="6096000" cy="1701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 smtClean="0">
                <a:latin typeface="Cambria" pitchFamily="18" charset="0"/>
                <a:ea typeface="+mj-ea"/>
                <a:cs typeface="+mj-cs"/>
              </a:rPr>
              <a:t>Apigenin</a:t>
            </a:r>
            <a:r>
              <a:rPr lang="en-US" sz="2600" b="1" dirty="0" smtClean="0">
                <a:latin typeface="Cambria" pitchFamily="18" charset="0"/>
                <a:ea typeface="+mj-ea"/>
                <a:cs typeface="+mj-cs"/>
              </a:rPr>
              <a:t> Reinstates Apoptosis in Cervical Cancer Cells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04800" y="3861048"/>
            <a:ext cx="520330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Deepika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Bhagavatula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Manipal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Acad</a:t>
            </a:r>
            <a:r>
              <a:rPr lang="en-US" sz="2000" dirty="0" err="1" smtClean="0">
                <a:latin typeface="Cambria" pitchFamily="18" charset="0"/>
              </a:rPr>
              <a:t>emy</a:t>
            </a:r>
            <a:r>
              <a:rPr lang="en-US" sz="2000" dirty="0" smtClean="0">
                <a:latin typeface="Cambria" pitchFamily="18" charset="0"/>
              </a:rPr>
              <a:t> Of Higher Education, Dubai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poptosis (Programmed cell death) Cell Biology">
            <a:extLst>
              <a:ext uri="{FF2B5EF4-FFF2-40B4-BE49-F238E27FC236}">
                <a16:creationId xmlns:a16="http://schemas.microsoft.com/office/drawing/2014/main" xmlns="" id="{88FF46B1-FF44-7420-0835-1ED1D7E4E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03949"/>
            <a:ext cx="3419872" cy="291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B2390C9-5A5A-A47C-72C1-F14EAE182325}"/>
              </a:ext>
            </a:extLst>
          </p:cNvPr>
          <p:cNvGrpSpPr/>
          <p:nvPr/>
        </p:nvGrpSpPr>
        <p:grpSpPr>
          <a:xfrm>
            <a:off x="3419872" y="1303950"/>
            <a:ext cx="5724128" cy="4986236"/>
            <a:chOff x="5376464" y="609600"/>
            <a:chExt cx="6815536" cy="6248399"/>
          </a:xfrm>
        </p:grpSpPr>
        <p:pic>
          <p:nvPicPr>
            <p:cNvPr id="7174" name="Picture 6" descr="apoptotic pathway">
              <a:extLst>
                <a:ext uri="{FF2B5EF4-FFF2-40B4-BE49-F238E27FC236}">
                  <a16:creationId xmlns:a16="http://schemas.microsoft.com/office/drawing/2014/main" xmlns="" id="{A0CF95A2-C7FF-7F51-FD16-6E5D6EDAC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464" y="609600"/>
              <a:ext cx="6815536" cy="6248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9F089893-4183-E1ED-87DC-D28221A70084}"/>
                </a:ext>
              </a:extLst>
            </p:cNvPr>
            <p:cNvSpPr/>
            <p:nvPr/>
          </p:nvSpPr>
          <p:spPr>
            <a:xfrm>
              <a:off x="9102437" y="5859259"/>
              <a:ext cx="724088" cy="38914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>
                  <a:solidFill>
                    <a:schemeClr val="bg1"/>
                  </a:solidFill>
                  <a:latin typeface="Abadi" panose="020F0502020204030204" pitchFamily="34" charset="0"/>
                  <a:cs typeface="Aharoni" panose="020F0502020204030204" pitchFamily="2" charset="-79"/>
                </a:rPr>
                <a:t>C IAP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DC9ACF0-CB4B-9A4C-F5A8-F374010B9A84}"/>
              </a:ext>
            </a:extLst>
          </p:cNvPr>
          <p:cNvGrpSpPr/>
          <p:nvPr/>
        </p:nvGrpSpPr>
        <p:grpSpPr>
          <a:xfrm>
            <a:off x="141394" y="44624"/>
            <a:ext cx="8682550" cy="1672533"/>
            <a:chOff x="-2" y="209550"/>
            <a:chExt cx="6191252" cy="1066800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xmlns="" id="{3E8D2BAD-1BD7-13DB-E5CF-B23330655FB9}"/>
                </a:ext>
              </a:extLst>
            </p:cNvPr>
            <p:cNvSpPr/>
            <p:nvPr/>
          </p:nvSpPr>
          <p:spPr>
            <a:xfrm>
              <a:off x="0" y="209550"/>
              <a:ext cx="6191250" cy="10668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06D7EB1-FC4D-A37C-FAD8-897711C8F216}"/>
                </a:ext>
              </a:extLst>
            </p:cNvPr>
            <p:cNvSpPr txBox="1"/>
            <p:nvPr/>
          </p:nvSpPr>
          <p:spPr>
            <a:xfrm>
              <a:off x="-2" y="461977"/>
              <a:ext cx="6029500" cy="608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EVASION OF APOPTOSIS: A CRUCIAL HALLMARK OF CARCINOGENESIS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3D9913C-21EF-E9D4-8124-E2808680A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7" y="4356724"/>
            <a:ext cx="32004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5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180C9C-FEE8-B348-FA00-E29D97641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220" y="2060848"/>
            <a:ext cx="4464496" cy="2296114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To Evaluate </a:t>
            </a:r>
            <a:r>
              <a:rPr lang="en-US" sz="2800" b="1" dirty="0" err="1" smtClean="0"/>
              <a:t>Apigenin’s</a:t>
            </a:r>
            <a:r>
              <a:rPr lang="en-US" sz="2800" b="1" dirty="0" smtClean="0"/>
              <a:t> Capability in Reinstating Apoptosis in HeLa Cells</a:t>
            </a:r>
          </a:p>
          <a:p>
            <a:endParaRPr lang="en-US" sz="135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369A9C2-0826-25A2-3C64-14B281854AB7}"/>
              </a:ext>
            </a:extLst>
          </p:cNvPr>
          <p:cNvSpPr/>
          <p:nvPr/>
        </p:nvSpPr>
        <p:spPr>
          <a:xfrm>
            <a:off x="1619672" y="359903"/>
            <a:ext cx="4895592" cy="8002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 of the Study</a:t>
            </a:r>
          </a:p>
          <a:p>
            <a:pPr algn="ctr"/>
            <a:endParaRPr lang="en-US" sz="1350" dirty="0"/>
          </a:p>
        </p:txBody>
      </p:sp>
      <p:pic>
        <p:nvPicPr>
          <p:cNvPr id="2" name="Picture 8" descr="In cancer treatment, new evidence that ...">
            <a:extLst>
              <a:ext uri="{FF2B5EF4-FFF2-40B4-BE49-F238E27FC236}">
                <a16:creationId xmlns:a16="http://schemas.microsoft.com/office/drawing/2014/main" xmlns="" id="{4A46FF8B-C33F-37ED-95F9-44516BEF5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224" y="1160132"/>
            <a:ext cx="2310176" cy="145589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Vegetable Extracts and Cancer ...">
            <a:extLst>
              <a:ext uri="{FF2B5EF4-FFF2-40B4-BE49-F238E27FC236}">
                <a16:creationId xmlns:a16="http://schemas.microsoft.com/office/drawing/2014/main" xmlns="" id="{8F2D0223-4691-D2F5-ED08-CE38F8526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866" y="4558809"/>
            <a:ext cx="2897612" cy="168577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815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75732-9022-5C2E-5A18-A633F203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21216"/>
            <a:ext cx="5895956" cy="782780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</a:rPr>
              <a:t>Methodology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xmlns="" id="{40694009-B9BF-4565-F9C3-002D87352B20}"/>
              </a:ext>
            </a:extLst>
          </p:cNvPr>
          <p:cNvGrpSpPr/>
          <p:nvPr/>
        </p:nvGrpSpPr>
        <p:grpSpPr>
          <a:xfrm>
            <a:off x="7092280" y="489548"/>
            <a:ext cx="1418604" cy="1296144"/>
            <a:chOff x="0" y="0"/>
            <a:chExt cx="812800" cy="812800"/>
          </a:xfrm>
        </p:grpSpPr>
        <p:sp>
          <p:nvSpPr>
            <p:cNvPr id="4" name="Freeform 24">
              <a:extLst>
                <a:ext uri="{FF2B5EF4-FFF2-40B4-BE49-F238E27FC236}">
                  <a16:creationId xmlns:a16="http://schemas.microsoft.com/office/drawing/2014/main" xmlns="" id="{705C0619-F83F-B228-94DC-F27BB533B63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000" r="-1200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</p:grpSp>
      <p:sp>
        <p:nvSpPr>
          <p:cNvPr id="5" name="Freeform 29">
            <a:extLst>
              <a:ext uri="{FF2B5EF4-FFF2-40B4-BE49-F238E27FC236}">
                <a16:creationId xmlns:a16="http://schemas.microsoft.com/office/drawing/2014/main" xmlns="" id="{CA380F2D-C22A-1A4E-41D9-CF017356C43D}"/>
              </a:ext>
            </a:extLst>
          </p:cNvPr>
          <p:cNvSpPr/>
          <p:nvPr/>
        </p:nvSpPr>
        <p:spPr>
          <a:xfrm>
            <a:off x="6865478" y="3848478"/>
            <a:ext cx="1645406" cy="1296144"/>
          </a:xfrm>
          <a:custGeom>
            <a:avLst/>
            <a:gdLst/>
            <a:ahLst/>
            <a:cxnLst/>
            <a:rect l="l" t="t" r="r" b="b"/>
            <a:pathLst>
              <a:path w="2087745" h="1943882">
                <a:moveTo>
                  <a:pt x="0" y="0"/>
                </a:moveTo>
                <a:lnTo>
                  <a:pt x="2087745" y="0"/>
                </a:lnTo>
                <a:lnTo>
                  <a:pt x="2087745" y="1943882"/>
                </a:lnTo>
                <a:lnTo>
                  <a:pt x="0" y="1943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897" t="-2777" r="-5139" b="-925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6" name="Freeform 31">
            <a:extLst>
              <a:ext uri="{FF2B5EF4-FFF2-40B4-BE49-F238E27FC236}">
                <a16:creationId xmlns:a16="http://schemas.microsoft.com/office/drawing/2014/main" xmlns="" id="{96266177-48F0-3490-24CF-3D120BE82D23}"/>
              </a:ext>
            </a:extLst>
          </p:cNvPr>
          <p:cNvSpPr/>
          <p:nvPr/>
        </p:nvSpPr>
        <p:spPr>
          <a:xfrm>
            <a:off x="3958294" y="908720"/>
            <a:ext cx="1907514" cy="1550604"/>
          </a:xfrm>
          <a:custGeom>
            <a:avLst/>
            <a:gdLst/>
            <a:ahLst/>
            <a:cxnLst/>
            <a:rect l="l" t="t" r="r" b="b"/>
            <a:pathLst>
              <a:path w="2635708" h="1694384">
                <a:moveTo>
                  <a:pt x="0" y="0"/>
                </a:moveTo>
                <a:lnTo>
                  <a:pt x="2635708" y="0"/>
                </a:lnTo>
                <a:lnTo>
                  <a:pt x="2635708" y="1694384"/>
                </a:lnTo>
                <a:lnTo>
                  <a:pt x="0" y="16943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xmlns="" id="{122E3C64-6426-97B8-1C63-0AF650E49A45}"/>
              </a:ext>
            </a:extLst>
          </p:cNvPr>
          <p:cNvSpPr/>
          <p:nvPr/>
        </p:nvSpPr>
        <p:spPr>
          <a:xfrm>
            <a:off x="3958294" y="4643068"/>
            <a:ext cx="1645406" cy="1356441"/>
          </a:xfrm>
          <a:custGeom>
            <a:avLst/>
            <a:gdLst/>
            <a:ahLst/>
            <a:cxnLst/>
            <a:rect l="l" t="t" r="r" b="b"/>
            <a:pathLst>
              <a:path w="2059809" h="2315070">
                <a:moveTo>
                  <a:pt x="0" y="0"/>
                </a:moveTo>
                <a:lnTo>
                  <a:pt x="2059809" y="0"/>
                </a:lnTo>
                <a:lnTo>
                  <a:pt x="2059809" y="2315070"/>
                </a:lnTo>
                <a:lnTo>
                  <a:pt x="0" y="23150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216" r="-31301" b="-5112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pic>
        <p:nvPicPr>
          <p:cNvPr id="8" name="Picture 4" descr="Apoptotic DNA Ladder Isolation Kit ...">
            <a:extLst>
              <a:ext uri="{FF2B5EF4-FFF2-40B4-BE49-F238E27FC236}">
                <a16:creationId xmlns:a16="http://schemas.microsoft.com/office/drawing/2014/main" xmlns="" id="{0B291663-BAF0-DAB3-8BD6-78850769B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2" y="3671812"/>
            <a:ext cx="1944216" cy="164947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aspase Activity Assay | Creative Bioarray">
            <a:extLst>
              <a:ext uri="{FF2B5EF4-FFF2-40B4-BE49-F238E27FC236}">
                <a16:creationId xmlns:a16="http://schemas.microsoft.com/office/drawing/2014/main" xmlns="" id="{A67FB67D-0D13-7392-3758-BF094838F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" y="1217800"/>
            <a:ext cx="2238996" cy="14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E0AD57-3EA5-9AE5-1277-CC5CF2B0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45269"/>
            <a:ext cx="3593306" cy="61198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i="1" dirty="0"/>
              <a:t>In-silico</a:t>
            </a:r>
            <a:r>
              <a:rPr lang="en-US" b="1" dirty="0"/>
              <a:t> Study:</a:t>
            </a: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xmlns="" id="{23D2BD94-8029-116A-F2E3-41872EED69A2}"/>
              </a:ext>
            </a:extLst>
          </p:cNvPr>
          <p:cNvSpPr/>
          <p:nvPr/>
        </p:nvSpPr>
        <p:spPr>
          <a:xfrm>
            <a:off x="-18256" y="1268760"/>
            <a:ext cx="9180512" cy="4948014"/>
          </a:xfrm>
          <a:custGeom>
            <a:avLst/>
            <a:gdLst/>
            <a:ahLst/>
            <a:cxnLst/>
            <a:rect l="l" t="t" r="r" b="b"/>
            <a:pathLst>
              <a:path w="16104975" h="6468832">
                <a:moveTo>
                  <a:pt x="0" y="0"/>
                </a:moveTo>
                <a:lnTo>
                  <a:pt x="16104975" y="0"/>
                </a:lnTo>
                <a:lnTo>
                  <a:pt x="16104975" y="6468832"/>
                </a:lnTo>
                <a:lnTo>
                  <a:pt x="0" y="6468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7B05425-B2A2-BBD2-4B2A-091C1D7C056C}"/>
              </a:ext>
            </a:extLst>
          </p:cNvPr>
          <p:cNvSpPr/>
          <p:nvPr/>
        </p:nvSpPr>
        <p:spPr>
          <a:xfrm>
            <a:off x="7109720" y="2060848"/>
            <a:ext cx="1500188" cy="21942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Picture 3" descr="A structure of a molecule&#10;&#10;Description automatically generated">
            <a:extLst>
              <a:ext uri="{FF2B5EF4-FFF2-40B4-BE49-F238E27FC236}">
                <a16:creationId xmlns:a16="http://schemas.microsoft.com/office/drawing/2014/main" xmlns="" id="{7D3B8C13-40EB-239C-647E-42FA055A7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912" y="2178217"/>
            <a:ext cx="1033956" cy="870437"/>
          </a:xfrm>
          <a:prstGeom prst="rect">
            <a:avLst/>
          </a:prstGeom>
        </p:spPr>
      </p:pic>
      <p:pic>
        <p:nvPicPr>
          <p:cNvPr id="6" name="Picture 5" descr="A structure of a molecule&#10;&#10;Description automatically generated">
            <a:extLst>
              <a:ext uri="{FF2B5EF4-FFF2-40B4-BE49-F238E27FC236}">
                <a16:creationId xmlns:a16="http://schemas.microsoft.com/office/drawing/2014/main" xmlns="" id="{F9AB0A1E-1201-4DB0-8ADD-7FD2F6A388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68" t="10274" r="12513" b="14095"/>
          <a:stretch/>
        </p:blipFill>
        <p:spPr>
          <a:xfrm>
            <a:off x="7586175" y="3126048"/>
            <a:ext cx="1018500" cy="8704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AAB503-BC43-2907-76B4-77882B15AAF3}"/>
              </a:ext>
            </a:extLst>
          </p:cNvPr>
          <p:cNvSpPr txBox="1"/>
          <p:nvPr/>
        </p:nvSpPr>
        <p:spPr>
          <a:xfrm>
            <a:off x="7113506" y="2406498"/>
            <a:ext cx="5548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 IAP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XIAP</a:t>
            </a:r>
          </a:p>
        </p:txBody>
      </p:sp>
    </p:spTree>
    <p:extLst>
      <p:ext uri="{BB962C8B-B14F-4D97-AF65-F5344CB8AC3E}">
        <p14:creationId xmlns:p14="http://schemas.microsoft.com/office/powerpoint/2010/main" val="571929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57090" y="432594"/>
            <a:ext cx="3896742" cy="1143515"/>
            <a:chOff x="0" y="-76200"/>
            <a:chExt cx="8184374" cy="20129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84374" cy="1936731"/>
            </a:xfrm>
            <a:custGeom>
              <a:avLst/>
              <a:gdLst/>
              <a:ahLst/>
              <a:cxnLst/>
              <a:rect l="l" t="t" r="r" b="b"/>
              <a:pathLst>
                <a:path w="8184374" h="1936731">
                  <a:moveTo>
                    <a:pt x="42069" y="0"/>
                  </a:moveTo>
                  <a:lnTo>
                    <a:pt x="8142305" y="0"/>
                  </a:lnTo>
                  <a:cubicBezTo>
                    <a:pt x="8165539" y="0"/>
                    <a:pt x="8184374" y="18835"/>
                    <a:pt x="8184374" y="42069"/>
                  </a:cubicBezTo>
                  <a:lnTo>
                    <a:pt x="8184374" y="1894662"/>
                  </a:lnTo>
                  <a:cubicBezTo>
                    <a:pt x="8184374" y="1917896"/>
                    <a:pt x="8165539" y="1936731"/>
                    <a:pt x="8142305" y="1936731"/>
                  </a:cubicBezTo>
                  <a:lnTo>
                    <a:pt x="42069" y="1936731"/>
                  </a:lnTo>
                  <a:cubicBezTo>
                    <a:pt x="18835" y="1936731"/>
                    <a:pt x="0" y="1917896"/>
                    <a:pt x="0" y="1894662"/>
                  </a:cubicBezTo>
                  <a:lnTo>
                    <a:pt x="0" y="42069"/>
                  </a:lnTo>
                  <a:cubicBezTo>
                    <a:pt x="0" y="18835"/>
                    <a:pt x="18835" y="0"/>
                    <a:pt x="42069" y="0"/>
                  </a:cubicBezTo>
                  <a:close/>
                </a:path>
              </a:pathLst>
            </a:custGeom>
            <a:solidFill>
              <a:srgbClr val="D75B3F"/>
            </a:soli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84374" cy="2012931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3150"/>
                </a:lnSpc>
              </a:pPr>
              <a:r>
                <a:rPr lang="en-US" sz="3600" i="1" dirty="0" smtClean="0">
                  <a:solidFill>
                    <a:srgbClr val="FFFFFF"/>
                  </a:solidFill>
                  <a:latin typeface="IBM Plex Serif Bold"/>
                </a:rPr>
                <a:t>In-vitro </a:t>
              </a:r>
              <a:r>
                <a:rPr lang="en-US" sz="3600" dirty="0">
                  <a:solidFill>
                    <a:srgbClr val="FFFFFF"/>
                  </a:solidFill>
                  <a:latin typeface="IBM Plex Serif Bold"/>
                </a:rPr>
                <a:t>Studies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359" y="2662235"/>
            <a:ext cx="1284508" cy="126773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B3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IBM Plex Serif Bold"/>
                </a:rPr>
                <a:t>HeLa Cells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033137" y="2756680"/>
            <a:ext cx="1626085" cy="1250100"/>
            <a:chOff x="4662" y="19298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4662" y="1929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B3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IBM Plex Serif Bold"/>
                </a:rPr>
                <a:t>Dilution of Apigenin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346476" y="3291641"/>
            <a:ext cx="658985" cy="302235"/>
          </a:xfrm>
          <a:custGeom>
            <a:avLst/>
            <a:gdLst/>
            <a:ahLst/>
            <a:cxnLst/>
            <a:rect l="l" t="t" r="r" b="b"/>
            <a:pathLst>
              <a:path w="1226013" h="514926">
                <a:moveTo>
                  <a:pt x="0" y="0"/>
                </a:moveTo>
                <a:lnTo>
                  <a:pt x="1226013" y="0"/>
                </a:lnTo>
                <a:lnTo>
                  <a:pt x="1226013" y="514926"/>
                </a:lnTo>
                <a:lnTo>
                  <a:pt x="0" y="514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8" name="Freeform 18"/>
          <p:cNvSpPr/>
          <p:nvPr/>
        </p:nvSpPr>
        <p:spPr>
          <a:xfrm>
            <a:off x="4192753" y="157158"/>
            <a:ext cx="888149" cy="847193"/>
          </a:xfrm>
          <a:custGeom>
            <a:avLst/>
            <a:gdLst/>
            <a:ahLst/>
            <a:cxnLst/>
            <a:rect l="l" t="t" r="r" b="b"/>
            <a:pathLst>
              <a:path w="1551338" h="2274667">
                <a:moveTo>
                  <a:pt x="0" y="0"/>
                </a:moveTo>
                <a:lnTo>
                  <a:pt x="1551338" y="0"/>
                </a:lnTo>
                <a:lnTo>
                  <a:pt x="1551338" y="2274666"/>
                </a:lnTo>
                <a:lnTo>
                  <a:pt x="0" y="22746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9595" r="-27030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9" name="Freeform 19"/>
          <p:cNvSpPr/>
          <p:nvPr/>
        </p:nvSpPr>
        <p:spPr>
          <a:xfrm>
            <a:off x="5248928" y="607642"/>
            <a:ext cx="516506" cy="146742"/>
          </a:xfrm>
          <a:custGeom>
            <a:avLst/>
            <a:gdLst/>
            <a:ahLst/>
            <a:cxnLst/>
            <a:rect l="l" t="t" r="r" b="b"/>
            <a:pathLst>
              <a:path w="1033011" h="293484">
                <a:moveTo>
                  <a:pt x="0" y="0"/>
                </a:moveTo>
                <a:lnTo>
                  <a:pt x="1033011" y="0"/>
                </a:lnTo>
                <a:lnTo>
                  <a:pt x="1033011" y="293484"/>
                </a:lnTo>
                <a:lnTo>
                  <a:pt x="0" y="2934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grpSp>
        <p:nvGrpSpPr>
          <p:cNvPr id="20" name="Group 20"/>
          <p:cNvGrpSpPr/>
          <p:nvPr/>
        </p:nvGrpSpPr>
        <p:grpSpPr>
          <a:xfrm>
            <a:off x="5982951" y="324736"/>
            <a:ext cx="1311491" cy="712554"/>
            <a:chOff x="0" y="0"/>
            <a:chExt cx="928934" cy="50470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928934" cy="504705"/>
            </a:xfrm>
            <a:custGeom>
              <a:avLst/>
              <a:gdLst/>
              <a:ahLst/>
              <a:cxnLst/>
              <a:rect l="l" t="t" r="r" b="b"/>
              <a:pathLst>
                <a:path w="928934" h="504705">
                  <a:moveTo>
                    <a:pt x="464467" y="0"/>
                  </a:moveTo>
                  <a:cubicBezTo>
                    <a:pt x="207949" y="0"/>
                    <a:pt x="0" y="112982"/>
                    <a:pt x="0" y="252352"/>
                  </a:cubicBezTo>
                  <a:cubicBezTo>
                    <a:pt x="0" y="391723"/>
                    <a:pt x="207949" y="504705"/>
                    <a:pt x="464467" y="504705"/>
                  </a:cubicBezTo>
                  <a:cubicBezTo>
                    <a:pt x="720985" y="504705"/>
                    <a:pt x="928934" y="391723"/>
                    <a:pt x="928934" y="252352"/>
                  </a:cubicBezTo>
                  <a:cubicBezTo>
                    <a:pt x="928934" y="112982"/>
                    <a:pt x="720985" y="0"/>
                    <a:pt x="464467" y="0"/>
                  </a:cubicBezTo>
                  <a:lnTo>
                    <a:pt x="464467" y="0"/>
                  </a:lnTo>
                  <a:close/>
                </a:path>
              </a:pathLst>
            </a:custGeom>
            <a:grp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86261" y="105062"/>
              <a:ext cx="574004" cy="323368"/>
            </a:xfrm>
            <a:prstGeom prst="rect">
              <a:avLst/>
            </a:prstGeom>
            <a:grpFill/>
          </p:spPr>
          <p:txBody>
            <a:bodyPr lIns="96923" tIns="96923" rIns="96923" bIns="96923" rtlCol="0" anchor="ctr"/>
            <a:lstStyle/>
            <a:p>
              <a:pPr algn="ctr">
                <a:lnSpc>
                  <a:spcPts val="1200"/>
                </a:lnSpc>
              </a:pPr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IBM Plex Serif Bold"/>
                </a:rPr>
                <a:t>Cell Viability - MTT Assay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641279" y="1299091"/>
            <a:ext cx="1077888" cy="916079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12000" r="-1200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987577" y="5466764"/>
            <a:ext cx="1311491" cy="712554"/>
            <a:chOff x="0" y="0"/>
            <a:chExt cx="928934" cy="50470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7" name="Freeform 27"/>
            <p:cNvSpPr/>
            <p:nvPr/>
          </p:nvSpPr>
          <p:spPr>
            <a:xfrm>
              <a:off x="0" y="0"/>
              <a:ext cx="928934" cy="504705"/>
            </a:xfrm>
            <a:custGeom>
              <a:avLst/>
              <a:gdLst/>
              <a:ahLst/>
              <a:cxnLst/>
              <a:rect l="l" t="t" r="r" b="b"/>
              <a:pathLst>
                <a:path w="928934" h="504705">
                  <a:moveTo>
                    <a:pt x="464467" y="0"/>
                  </a:moveTo>
                  <a:cubicBezTo>
                    <a:pt x="207949" y="0"/>
                    <a:pt x="0" y="112982"/>
                    <a:pt x="0" y="252352"/>
                  </a:cubicBezTo>
                  <a:cubicBezTo>
                    <a:pt x="0" y="391723"/>
                    <a:pt x="207949" y="504705"/>
                    <a:pt x="464467" y="504705"/>
                  </a:cubicBezTo>
                  <a:cubicBezTo>
                    <a:pt x="720985" y="504705"/>
                    <a:pt x="928934" y="391723"/>
                    <a:pt x="928934" y="252352"/>
                  </a:cubicBezTo>
                  <a:cubicBezTo>
                    <a:pt x="928934" y="112982"/>
                    <a:pt x="720985" y="0"/>
                    <a:pt x="464467" y="0"/>
                  </a:cubicBezTo>
                  <a:lnTo>
                    <a:pt x="464467" y="0"/>
                  </a:lnTo>
                  <a:close/>
                </a:path>
              </a:pathLst>
            </a:custGeom>
            <a:grp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73825" y="78649"/>
              <a:ext cx="594480" cy="349576"/>
            </a:xfrm>
            <a:prstGeom prst="rect">
              <a:avLst/>
            </a:prstGeom>
            <a:grpFill/>
          </p:spPr>
          <p:txBody>
            <a:bodyPr lIns="96923" tIns="96923" rIns="96923" bIns="96923" rtlCol="0" anchor="ctr"/>
            <a:lstStyle/>
            <a:p>
              <a:pPr algn="ctr">
                <a:lnSpc>
                  <a:spcPts val="1200"/>
                </a:lnSpc>
              </a:pPr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IBM Plex Serif Bold"/>
                </a:rPr>
                <a:t>Annexin V/ PI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7680279" y="4449550"/>
            <a:ext cx="1123851" cy="837396"/>
          </a:xfrm>
          <a:custGeom>
            <a:avLst/>
            <a:gdLst/>
            <a:ahLst/>
            <a:cxnLst/>
            <a:rect l="l" t="t" r="r" b="b"/>
            <a:pathLst>
              <a:path w="2087745" h="1943882">
                <a:moveTo>
                  <a:pt x="0" y="0"/>
                </a:moveTo>
                <a:lnTo>
                  <a:pt x="2087745" y="0"/>
                </a:lnTo>
                <a:lnTo>
                  <a:pt x="2087745" y="1943882"/>
                </a:lnTo>
                <a:lnTo>
                  <a:pt x="0" y="19438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897" t="-2777" r="-5139" b="-925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30" name="AutoShape 30"/>
          <p:cNvSpPr/>
          <p:nvPr/>
        </p:nvSpPr>
        <p:spPr>
          <a:xfrm flipV="1">
            <a:off x="3604571" y="2340918"/>
            <a:ext cx="403487" cy="31779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 sz="900"/>
          </a:p>
        </p:txBody>
      </p:sp>
      <p:sp>
        <p:nvSpPr>
          <p:cNvPr id="31" name="Freeform 31"/>
          <p:cNvSpPr/>
          <p:nvPr/>
        </p:nvSpPr>
        <p:spPr>
          <a:xfrm>
            <a:off x="7537901" y="367017"/>
            <a:ext cx="1317854" cy="847192"/>
          </a:xfrm>
          <a:custGeom>
            <a:avLst/>
            <a:gdLst/>
            <a:ahLst/>
            <a:cxnLst/>
            <a:rect l="l" t="t" r="r" b="b"/>
            <a:pathLst>
              <a:path w="2635708" h="1694384">
                <a:moveTo>
                  <a:pt x="0" y="0"/>
                </a:moveTo>
                <a:lnTo>
                  <a:pt x="2635708" y="0"/>
                </a:lnTo>
                <a:lnTo>
                  <a:pt x="2635708" y="1694384"/>
                </a:lnTo>
                <a:lnTo>
                  <a:pt x="0" y="16943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32" name="Freeform 32"/>
          <p:cNvSpPr/>
          <p:nvPr/>
        </p:nvSpPr>
        <p:spPr>
          <a:xfrm>
            <a:off x="5240247" y="2718669"/>
            <a:ext cx="516506" cy="146742"/>
          </a:xfrm>
          <a:custGeom>
            <a:avLst/>
            <a:gdLst/>
            <a:ahLst/>
            <a:cxnLst/>
            <a:rect l="l" t="t" r="r" b="b"/>
            <a:pathLst>
              <a:path w="1033011" h="293484">
                <a:moveTo>
                  <a:pt x="0" y="0"/>
                </a:moveTo>
                <a:lnTo>
                  <a:pt x="1033011" y="0"/>
                </a:lnTo>
                <a:lnTo>
                  <a:pt x="1033011" y="293484"/>
                </a:lnTo>
                <a:lnTo>
                  <a:pt x="0" y="2934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grpSp>
        <p:nvGrpSpPr>
          <p:cNvPr id="33" name="Group 33"/>
          <p:cNvGrpSpPr/>
          <p:nvPr/>
        </p:nvGrpSpPr>
        <p:grpSpPr>
          <a:xfrm>
            <a:off x="5976995" y="1299091"/>
            <a:ext cx="1311491" cy="753083"/>
            <a:chOff x="0" y="0"/>
            <a:chExt cx="928934" cy="53341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928934" cy="533412"/>
            </a:xfrm>
            <a:custGeom>
              <a:avLst/>
              <a:gdLst/>
              <a:ahLst/>
              <a:cxnLst/>
              <a:rect l="l" t="t" r="r" b="b"/>
              <a:pathLst>
                <a:path w="928934" h="533412">
                  <a:moveTo>
                    <a:pt x="464467" y="0"/>
                  </a:moveTo>
                  <a:cubicBezTo>
                    <a:pt x="207949" y="0"/>
                    <a:pt x="0" y="119408"/>
                    <a:pt x="0" y="266706"/>
                  </a:cubicBezTo>
                  <a:cubicBezTo>
                    <a:pt x="0" y="414004"/>
                    <a:pt x="207949" y="533412"/>
                    <a:pt x="464467" y="533412"/>
                  </a:cubicBezTo>
                  <a:cubicBezTo>
                    <a:pt x="720985" y="533412"/>
                    <a:pt x="928934" y="414004"/>
                    <a:pt x="928934" y="266706"/>
                  </a:cubicBezTo>
                  <a:cubicBezTo>
                    <a:pt x="928934" y="119408"/>
                    <a:pt x="720985" y="0"/>
                    <a:pt x="464467" y="0"/>
                  </a:cubicBezTo>
                  <a:lnTo>
                    <a:pt x="464467" y="0"/>
                  </a:lnTo>
                  <a:close/>
                </a:path>
              </a:pathLst>
            </a:custGeom>
            <a:grp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55255" y="89068"/>
              <a:ext cx="620863" cy="370154"/>
            </a:xfrm>
            <a:prstGeom prst="rect">
              <a:avLst/>
            </a:prstGeom>
            <a:grpFill/>
          </p:spPr>
          <p:txBody>
            <a:bodyPr lIns="96923" tIns="96923" rIns="96923" bIns="96923" rtlCol="0" anchor="ctr"/>
            <a:lstStyle/>
            <a:p>
              <a:pPr algn="ctr">
                <a:lnSpc>
                  <a:spcPts val="1200"/>
                </a:lnSpc>
              </a:pPr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IBM Plex Serif Bold"/>
                </a:rPr>
                <a:t>Apoptosis - PI Staining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5948694" y="4449550"/>
            <a:ext cx="1311491" cy="712554"/>
            <a:chOff x="0" y="0"/>
            <a:chExt cx="928934" cy="50470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8" name="Freeform 38"/>
            <p:cNvSpPr/>
            <p:nvPr/>
          </p:nvSpPr>
          <p:spPr>
            <a:xfrm>
              <a:off x="0" y="0"/>
              <a:ext cx="928934" cy="504705"/>
            </a:xfrm>
            <a:custGeom>
              <a:avLst/>
              <a:gdLst/>
              <a:ahLst/>
              <a:cxnLst/>
              <a:rect l="l" t="t" r="r" b="b"/>
              <a:pathLst>
                <a:path w="928934" h="504705">
                  <a:moveTo>
                    <a:pt x="464467" y="0"/>
                  </a:moveTo>
                  <a:cubicBezTo>
                    <a:pt x="207949" y="0"/>
                    <a:pt x="0" y="112982"/>
                    <a:pt x="0" y="252352"/>
                  </a:cubicBezTo>
                  <a:cubicBezTo>
                    <a:pt x="0" y="391723"/>
                    <a:pt x="207949" y="504705"/>
                    <a:pt x="464467" y="504705"/>
                  </a:cubicBezTo>
                  <a:cubicBezTo>
                    <a:pt x="720985" y="504705"/>
                    <a:pt x="928934" y="391723"/>
                    <a:pt x="928934" y="252352"/>
                  </a:cubicBezTo>
                  <a:cubicBezTo>
                    <a:pt x="928934" y="112982"/>
                    <a:pt x="720985" y="0"/>
                    <a:pt x="464467" y="0"/>
                  </a:cubicBezTo>
                  <a:lnTo>
                    <a:pt x="464467" y="0"/>
                  </a:lnTo>
                  <a:close/>
                </a:path>
              </a:pathLst>
            </a:custGeom>
            <a:grp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75296" y="101431"/>
              <a:ext cx="621986" cy="305525"/>
            </a:xfrm>
            <a:prstGeom prst="rect">
              <a:avLst/>
            </a:prstGeom>
            <a:grpFill/>
          </p:spPr>
          <p:txBody>
            <a:bodyPr lIns="96923" tIns="96923" rIns="96923" bIns="96923" rtlCol="0" anchor="ctr"/>
            <a:lstStyle/>
            <a:p>
              <a:pPr algn="ctr">
                <a:lnSpc>
                  <a:spcPts val="1200"/>
                </a:lnSpc>
              </a:pPr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IBM Plex Serif Bold"/>
                </a:rPr>
                <a:t>Cell Cycle Analysis Flow Cytometry</a:t>
              </a:r>
            </a:p>
          </p:txBody>
        </p:sp>
      </p:grpSp>
      <p:sp>
        <p:nvSpPr>
          <p:cNvPr id="40" name="Freeform 40"/>
          <p:cNvSpPr/>
          <p:nvPr/>
        </p:nvSpPr>
        <p:spPr>
          <a:xfrm>
            <a:off x="4192753" y="1161678"/>
            <a:ext cx="951514" cy="878761"/>
          </a:xfrm>
          <a:custGeom>
            <a:avLst/>
            <a:gdLst/>
            <a:ahLst/>
            <a:cxnLst/>
            <a:rect l="l" t="t" r="r" b="b"/>
            <a:pathLst>
              <a:path w="1830331" h="2185390">
                <a:moveTo>
                  <a:pt x="0" y="0"/>
                </a:moveTo>
                <a:lnTo>
                  <a:pt x="1830331" y="0"/>
                </a:lnTo>
                <a:lnTo>
                  <a:pt x="1830331" y="2185391"/>
                </a:lnTo>
                <a:lnTo>
                  <a:pt x="0" y="21853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8911" t="-6150" r="-5765" b="-12416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41" name="AutoShape 41"/>
          <p:cNvSpPr/>
          <p:nvPr/>
        </p:nvSpPr>
        <p:spPr>
          <a:xfrm>
            <a:off x="3447129" y="3774517"/>
            <a:ext cx="429674" cy="28137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 sz="900"/>
          </a:p>
        </p:txBody>
      </p:sp>
      <p:sp>
        <p:nvSpPr>
          <p:cNvPr id="42" name="AutoShape 42"/>
          <p:cNvSpPr/>
          <p:nvPr/>
        </p:nvSpPr>
        <p:spPr>
          <a:xfrm>
            <a:off x="3686899" y="3158575"/>
            <a:ext cx="26939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 sz="900"/>
          </a:p>
        </p:txBody>
      </p:sp>
      <p:sp>
        <p:nvSpPr>
          <p:cNvPr id="43" name="Freeform 43"/>
          <p:cNvSpPr/>
          <p:nvPr/>
        </p:nvSpPr>
        <p:spPr>
          <a:xfrm>
            <a:off x="4082406" y="4770726"/>
            <a:ext cx="1311491" cy="1143515"/>
          </a:xfrm>
          <a:custGeom>
            <a:avLst/>
            <a:gdLst/>
            <a:ahLst/>
            <a:cxnLst/>
            <a:rect l="l" t="t" r="r" b="b"/>
            <a:pathLst>
              <a:path w="2760363" h="1830240">
                <a:moveTo>
                  <a:pt x="0" y="0"/>
                </a:moveTo>
                <a:lnTo>
                  <a:pt x="2760362" y="0"/>
                </a:lnTo>
                <a:lnTo>
                  <a:pt x="2760362" y="1830241"/>
                </a:lnTo>
                <a:lnTo>
                  <a:pt x="0" y="183024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44" name="Freeform 44"/>
          <p:cNvSpPr/>
          <p:nvPr/>
        </p:nvSpPr>
        <p:spPr>
          <a:xfrm>
            <a:off x="7680279" y="5414218"/>
            <a:ext cx="1123850" cy="769957"/>
          </a:xfrm>
          <a:custGeom>
            <a:avLst/>
            <a:gdLst/>
            <a:ahLst/>
            <a:cxnLst/>
            <a:rect l="l" t="t" r="r" b="b"/>
            <a:pathLst>
              <a:path w="2059809" h="2315070">
                <a:moveTo>
                  <a:pt x="0" y="0"/>
                </a:moveTo>
                <a:lnTo>
                  <a:pt x="2059809" y="0"/>
                </a:lnTo>
                <a:lnTo>
                  <a:pt x="2059809" y="2315070"/>
                </a:lnTo>
                <a:lnTo>
                  <a:pt x="0" y="231507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6216" r="-31301" b="-5112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13314" name="Picture 2" descr="What is gel electrophoresis?">
            <a:extLst>
              <a:ext uri="{FF2B5EF4-FFF2-40B4-BE49-F238E27FC236}">
                <a16:creationId xmlns:a16="http://schemas.microsoft.com/office/drawing/2014/main" xmlns="" id="{34512F9F-8169-C3AE-C31B-9EA4819F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60" y="2285945"/>
            <a:ext cx="1077889" cy="8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Freeform 32">
            <a:extLst>
              <a:ext uri="{FF2B5EF4-FFF2-40B4-BE49-F238E27FC236}">
                <a16:creationId xmlns:a16="http://schemas.microsoft.com/office/drawing/2014/main" xmlns="" id="{13BA1BA0-F1D0-D75B-F1E9-7C263417F7CA}"/>
              </a:ext>
            </a:extLst>
          </p:cNvPr>
          <p:cNvSpPr/>
          <p:nvPr/>
        </p:nvSpPr>
        <p:spPr>
          <a:xfrm>
            <a:off x="5207468" y="1502738"/>
            <a:ext cx="516506" cy="146742"/>
          </a:xfrm>
          <a:custGeom>
            <a:avLst/>
            <a:gdLst/>
            <a:ahLst/>
            <a:cxnLst/>
            <a:rect l="l" t="t" r="r" b="b"/>
            <a:pathLst>
              <a:path w="1033011" h="293484">
                <a:moveTo>
                  <a:pt x="0" y="0"/>
                </a:moveTo>
                <a:lnTo>
                  <a:pt x="1033011" y="0"/>
                </a:lnTo>
                <a:lnTo>
                  <a:pt x="1033011" y="293484"/>
                </a:lnTo>
                <a:lnTo>
                  <a:pt x="0" y="2934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pic>
        <p:nvPicPr>
          <p:cNvPr id="13316" name="Picture 4" descr="Apoptotic DNA Ladder Isolation Kit ...">
            <a:extLst>
              <a:ext uri="{FF2B5EF4-FFF2-40B4-BE49-F238E27FC236}">
                <a16:creationId xmlns:a16="http://schemas.microsoft.com/office/drawing/2014/main" xmlns="" id="{BA3A273B-1BC3-CB93-365E-DC89E371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79" y="2399420"/>
            <a:ext cx="1175476" cy="99727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33">
            <a:extLst>
              <a:ext uri="{FF2B5EF4-FFF2-40B4-BE49-F238E27FC236}">
                <a16:creationId xmlns:a16="http://schemas.microsoft.com/office/drawing/2014/main" xmlns="" id="{3685C6ED-79AA-EEF7-D42D-49B6412953EB}"/>
              </a:ext>
            </a:extLst>
          </p:cNvPr>
          <p:cNvGrpSpPr/>
          <p:nvPr/>
        </p:nvGrpSpPr>
        <p:grpSpPr>
          <a:xfrm>
            <a:off x="5987578" y="2405492"/>
            <a:ext cx="1311491" cy="753083"/>
            <a:chOff x="0" y="0"/>
            <a:chExt cx="928934" cy="53341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xmlns="" id="{9E092F67-E47F-39DB-067E-6B2FBE079212}"/>
                </a:ext>
              </a:extLst>
            </p:cNvPr>
            <p:cNvSpPr/>
            <p:nvPr/>
          </p:nvSpPr>
          <p:spPr>
            <a:xfrm>
              <a:off x="0" y="0"/>
              <a:ext cx="928934" cy="533412"/>
            </a:xfrm>
            <a:custGeom>
              <a:avLst/>
              <a:gdLst/>
              <a:ahLst/>
              <a:cxnLst/>
              <a:rect l="l" t="t" r="r" b="b"/>
              <a:pathLst>
                <a:path w="928934" h="533412">
                  <a:moveTo>
                    <a:pt x="464467" y="0"/>
                  </a:moveTo>
                  <a:cubicBezTo>
                    <a:pt x="207949" y="0"/>
                    <a:pt x="0" y="119408"/>
                    <a:pt x="0" y="266706"/>
                  </a:cubicBezTo>
                  <a:cubicBezTo>
                    <a:pt x="0" y="414004"/>
                    <a:pt x="207949" y="533412"/>
                    <a:pt x="464467" y="533412"/>
                  </a:cubicBezTo>
                  <a:cubicBezTo>
                    <a:pt x="720985" y="533412"/>
                    <a:pt x="928934" y="414004"/>
                    <a:pt x="928934" y="266706"/>
                  </a:cubicBezTo>
                  <a:cubicBezTo>
                    <a:pt x="928934" y="119408"/>
                    <a:pt x="720985" y="0"/>
                    <a:pt x="464467" y="0"/>
                  </a:cubicBezTo>
                  <a:lnTo>
                    <a:pt x="464467" y="0"/>
                  </a:lnTo>
                  <a:close/>
                </a:path>
              </a:pathLst>
            </a:custGeom>
            <a:grp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49" name="TextBox 35">
              <a:extLst>
                <a:ext uri="{FF2B5EF4-FFF2-40B4-BE49-F238E27FC236}">
                  <a16:creationId xmlns:a16="http://schemas.microsoft.com/office/drawing/2014/main" xmlns="" id="{C8AED0EE-734F-4900-B4C0-24CA77200C96}"/>
                </a:ext>
              </a:extLst>
            </p:cNvPr>
            <p:cNvSpPr txBox="1"/>
            <p:nvPr/>
          </p:nvSpPr>
          <p:spPr>
            <a:xfrm>
              <a:off x="165783" y="126245"/>
              <a:ext cx="598568" cy="296824"/>
            </a:xfrm>
            <a:prstGeom prst="rect">
              <a:avLst/>
            </a:prstGeom>
            <a:grpFill/>
          </p:spPr>
          <p:txBody>
            <a:bodyPr lIns="96923" tIns="96923" rIns="96923" bIns="96923" rtlCol="0" anchor="ctr"/>
            <a:lstStyle/>
            <a:p>
              <a:pPr algn="ctr">
                <a:lnSpc>
                  <a:spcPts val="1200"/>
                </a:lnSpc>
              </a:pPr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IBM Plex Serif Bold"/>
                </a:rPr>
                <a:t>Apoptosis – DNA Laddering pattern</a:t>
              </a:r>
            </a:p>
          </p:txBody>
        </p:sp>
      </p:grpSp>
      <p:sp>
        <p:nvSpPr>
          <p:cNvPr id="50" name="Freeform 32">
            <a:extLst>
              <a:ext uri="{FF2B5EF4-FFF2-40B4-BE49-F238E27FC236}">
                <a16:creationId xmlns:a16="http://schemas.microsoft.com/office/drawing/2014/main" xmlns="" id="{4601A0C3-7AC1-8AF0-CED7-3C0E4DF94989}"/>
              </a:ext>
            </a:extLst>
          </p:cNvPr>
          <p:cNvSpPr/>
          <p:nvPr/>
        </p:nvSpPr>
        <p:spPr>
          <a:xfrm>
            <a:off x="5365940" y="3729224"/>
            <a:ext cx="516506" cy="146742"/>
          </a:xfrm>
          <a:custGeom>
            <a:avLst/>
            <a:gdLst/>
            <a:ahLst/>
            <a:cxnLst/>
            <a:rect l="l" t="t" r="r" b="b"/>
            <a:pathLst>
              <a:path w="1033011" h="293484">
                <a:moveTo>
                  <a:pt x="0" y="0"/>
                </a:moveTo>
                <a:lnTo>
                  <a:pt x="1033011" y="0"/>
                </a:lnTo>
                <a:lnTo>
                  <a:pt x="1033011" y="293484"/>
                </a:lnTo>
                <a:lnTo>
                  <a:pt x="0" y="2934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pic>
        <p:nvPicPr>
          <p:cNvPr id="13318" name="Picture 6" descr="Caspase Activity Assay | Creative Bioarray">
            <a:extLst>
              <a:ext uri="{FF2B5EF4-FFF2-40B4-BE49-F238E27FC236}">
                <a16:creationId xmlns:a16="http://schemas.microsoft.com/office/drawing/2014/main" xmlns="" id="{C6058837-9E74-493A-0F91-2D01199F7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976" y="3506375"/>
            <a:ext cx="1336651" cy="84719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33">
            <a:extLst>
              <a:ext uri="{FF2B5EF4-FFF2-40B4-BE49-F238E27FC236}">
                <a16:creationId xmlns:a16="http://schemas.microsoft.com/office/drawing/2014/main" xmlns="" id="{A017C0AB-568B-A44C-CFE6-CAABC790119A}"/>
              </a:ext>
            </a:extLst>
          </p:cNvPr>
          <p:cNvGrpSpPr/>
          <p:nvPr/>
        </p:nvGrpSpPr>
        <p:grpSpPr>
          <a:xfrm>
            <a:off x="5976995" y="3458080"/>
            <a:ext cx="1311491" cy="753083"/>
            <a:chOff x="0" y="0"/>
            <a:chExt cx="928934" cy="53341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xmlns="" id="{A03FCF9B-26CF-859E-4476-24A308033A23}"/>
                </a:ext>
              </a:extLst>
            </p:cNvPr>
            <p:cNvSpPr/>
            <p:nvPr/>
          </p:nvSpPr>
          <p:spPr>
            <a:xfrm>
              <a:off x="0" y="0"/>
              <a:ext cx="928934" cy="533412"/>
            </a:xfrm>
            <a:custGeom>
              <a:avLst/>
              <a:gdLst/>
              <a:ahLst/>
              <a:cxnLst/>
              <a:rect l="l" t="t" r="r" b="b"/>
              <a:pathLst>
                <a:path w="928934" h="533412">
                  <a:moveTo>
                    <a:pt x="464467" y="0"/>
                  </a:moveTo>
                  <a:cubicBezTo>
                    <a:pt x="207949" y="0"/>
                    <a:pt x="0" y="119408"/>
                    <a:pt x="0" y="266706"/>
                  </a:cubicBezTo>
                  <a:cubicBezTo>
                    <a:pt x="0" y="414004"/>
                    <a:pt x="207949" y="533412"/>
                    <a:pt x="464467" y="533412"/>
                  </a:cubicBezTo>
                  <a:cubicBezTo>
                    <a:pt x="720985" y="533412"/>
                    <a:pt x="928934" y="414004"/>
                    <a:pt x="928934" y="266706"/>
                  </a:cubicBezTo>
                  <a:cubicBezTo>
                    <a:pt x="928934" y="119408"/>
                    <a:pt x="720985" y="0"/>
                    <a:pt x="464467" y="0"/>
                  </a:cubicBezTo>
                  <a:lnTo>
                    <a:pt x="464467" y="0"/>
                  </a:lnTo>
                  <a:close/>
                </a:path>
              </a:pathLst>
            </a:custGeom>
            <a:grp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2E6F7921-FEFA-3DBD-4ED5-05BA39D639F9}"/>
                </a:ext>
              </a:extLst>
            </p:cNvPr>
            <p:cNvSpPr txBox="1"/>
            <p:nvPr/>
          </p:nvSpPr>
          <p:spPr>
            <a:xfrm>
              <a:off x="173485" y="81598"/>
              <a:ext cx="582825" cy="373165"/>
            </a:xfrm>
            <a:prstGeom prst="rect">
              <a:avLst/>
            </a:prstGeom>
            <a:grpFill/>
          </p:spPr>
          <p:txBody>
            <a:bodyPr lIns="96923" tIns="96923" rIns="96923" bIns="96923" rtlCol="0" anchor="ctr"/>
            <a:lstStyle/>
            <a:p>
              <a:pPr algn="ctr">
                <a:lnSpc>
                  <a:spcPts val="1200"/>
                </a:lnSpc>
              </a:pPr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IBM Plex Serif Bold"/>
                </a:rPr>
                <a:t>Caspases Multiplex Activity</a:t>
              </a:r>
            </a:p>
          </p:txBody>
        </p:sp>
      </p:grpSp>
      <p:pic>
        <p:nvPicPr>
          <p:cNvPr id="13322" name="Picture 10" descr="BioTek Fluorescence Microplate Reader ...">
            <a:extLst>
              <a:ext uri="{FF2B5EF4-FFF2-40B4-BE49-F238E27FC236}">
                <a16:creationId xmlns:a16="http://schemas.microsoft.com/office/drawing/2014/main" xmlns="" id="{04C3BEA1-33BC-42B8-8242-F04C51D8C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5" t="23140" r="17463" b="5339"/>
          <a:stretch/>
        </p:blipFill>
        <p:spPr bwMode="auto">
          <a:xfrm>
            <a:off x="4118799" y="3364299"/>
            <a:ext cx="1189173" cy="99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enrietta Lacks' Immortal Cells ...">
            <a:extLst>
              <a:ext uri="{FF2B5EF4-FFF2-40B4-BE49-F238E27FC236}">
                <a16:creationId xmlns:a16="http://schemas.microsoft.com/office/drawing/2014/main" xmlns="" id="{0C542560-C111-C274-E135-4A698E7CE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/>
          <a:stretch/>
        </p:blipFill>
        <p:spPr bwMode="auto">
          <a:xfrm>
            <a:off x="105406" y="3799618"/>
            <a:ext cx="1633016" cy="11435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91C58ABE-64E2-C1A8-8FB2-A937E44A50D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2889" b="18062"/>
          <a:stretch/>
        </p:blipFill>
        <p:spPr>
          <a:xfrm>
            <a:off x="1965370" y="4136812"/>
            <a:ext cx="1677147" cy="6780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7" name="Freeform 25">
            <a:extLst>
              <a:ext uri="{FF2B5EF4-FFF2-40B4-BE49-F238E27FC236}">
                <a16:creationId xmlns:a16="http://schemas.microsoft.com/office/drawing/2014/main" xmlns="" id="{79BCE97F-F754-4B6A-2BD6-4F2EEF6A06B3}"/>
              </a:ext>
            </a:extLst>
          </p:cNvPr>
          <p:cNvSpPr/>
          <p:nvPr/>
        </p:nvSpPr>
        <p:spPr>
          <a:xfrm>
            <a:off x="5240247" y="5570420"/>
            <a:ext cx="516506" cy="146742"/>
          </a:xfrm>
          <a:custGeom>
            <a:avLst/>
            <a:gdLst/>
            <a:ahLst/>
            <a:cxnLst/>
            <a:rect l="l" t="t" r="r" b="b"/>
            <a:pathLst>
              <a:path w="1033011" h="293484">
                <a:moveTo>
                  <a:pt x="0" y="0"/>
                </a:moveTo>
                <a:lnTo>
                  <a:pt x="1033011" y="0"/>
                </a:lnTo>
                <a:lnTo>
                  <a:pt x="1033011" y="293484"/>
                </a:lnTo>
                <a:lnTo>
                  <a:pt x="0" y="2934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" name="Freeform 25"/>
          <p:cNvSpPr/>
          <p:nvPr/>
        </p:nvSpPr>
        <p:spPr>
          <a:xfrm>
            <a:off x="5240247" y="5033264"/>
            <a:ext cx="525187" cy="146742"/>
          </a:xfrm>
          <a:custGeom>
            <a:avLst/>
            <a:gdLst/>
            <a:ahLst/>
            <a:cxnLst/>
            <a:rect l="l" t="t" r="r" b="b"/>
            <a:pathLst>
              <a:path w="1033011" h="293484">
                <a:moveTo>
                  <a:pt x="0" y="0"/>
                </a:moveTo>
                <a:lnTo>
                  <a:pt x="1033011" y="0"/>
                </a:lnTo>
                <a:lnTo>
                  <a:pt x="1033011" y="293484"/>
                </a:lnTo>
                <a:lnTo>
                  <a:pt x="0" y="2934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D2680D-C7FE-73B8-F133-3AF1E9694FA6}"/>
              </a:ext>
            </a:extLst>
          </p:cNvPr>
          <p:cNvSpPr txBox="1"/>
          <p:nvPr/>
        </p:nvSpPr>
        <p:spPr>
          <a:xfrm>
            <a:off x="107504" y="2209613"/>
            <a:ext cx="4032448" cy="24387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RESULTS AND 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DISCUSSION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Journal of Research in Ecology">
            <a:extLst>
              <a:ext uri="{FF2B5EF4-FFF2-40B4-BE49-F238E27FC236}">
                <a16:creationId xmlns:a16="http://schemas.microsoft.com/office/drawing/2014/main" xmlns="" id="{DF9394E3-7A5F-4777-FDC7-F757A343D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31441"/>
            <a:ext cx="4057452" cy="379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588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32040" y="1700808"/>
            <a:ext cx="4078364" cy="4538260"/>
          </a:xfrm>
          <a:custGeom>
            <a:avLst/>
            <a:gdLst/>
            <a:ahLst/>
            <a:cxnLst/>
            <a:rect l="l" t="t" r="r" b="b"/>
            <a:pathLst>
              <a:path w="5978834" h="6568052">
                <a:moveTo>
                  <a:pt x="0" y="0"/>
                </a:moveTo>
                <a:lnTo>
                  <a:pt x="5978834" y="0"/>
                </a:lnTo>
                <a:lnTo>
                  <a:pt x="5978834" y="6568052"/>
                </a:lnTo>
                <a:lnTo>
                  <a:pt x="0" y="65680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160E05-14E9-A516-1E25-9614BC5DAAD0}"/>
              </a:ext>
            </a:extLst>
          </p:cNvPr>
          <p:cNvSpPr txBox="1"/>
          <p:nvPr/>
        </p:nvSpPr>
        <p:spPr>
          <a:xfrm>
            <a:off x="35496" y="404664"/>
            <a:ext cx="6768752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Apigenin Portrays Drug Like Properties</a:t>
            </a:r>
          </a:p>
        </p:txBody>
      </p:sp>
      <p:pic>
        <p:nvPicPr>
          <p:cNvPr id="5126" name="Picture 6" descr="Medicinal Chemistry Basics (All you need to know): Lipinski Rules">
            <a:extLst>
              <a:ext uri="{FF2B5EF4-FFF2-40B4-BE49-F238E27FC236}">
                <a16:creationId xmlns:a16="http://schemas.microsoft.com/office/drawing/2014/main" xmlns="" id="{5F4404D2-89DA-1475-D94D-6B6FDCB5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4808756" cy="45382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pigenin - Wikipedia">
            <a:extLst>
              <a:ext uri="{FF2B5EF4-FFF2-40B4-BE49-F238E27FC236}">
                <a16:creationId xmlns:a16="http://schemas.microsoft.com/office/drawing/2014/main" xmlns="" id="{E5ADD907-1CBA-29D8-CBD7-B9CC15703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865" y="188640"/>
            <a:ext cx="2125958" cy="11865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A98AC61-2968-A040-15C3-6AFD12A0B92C}"/>
              </a:ext>
            </a:extLst>
          </p:cNvPr>
          <p:cNvGrpSpPr/>
          <p:nvPr/>
        </p:nvGrpSpPr>
        <p:grpSpPr>
          <a:xfrm>
            <a:off x="4427712" y="2481193"/>
            <a:ext cx="4716287" cy="2435200"/>
            <a:chOff x="3516857" y="1441331"/>
            <a:chExt cx="4506170" cy="236973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AA7F3933-C128-F77C-D9DC-8737F4113A33}"/>
                </a:ext>
              </a:extLst>
            </p:cNvPr>
            <p:cNvGrpSpPr/>
            <p:nvPr/>
          </p:nvGrpSpPr>
          <p:grpSpPr>
            <a:xfrm>
              <a:off x="3516857" y="1441331"/>
              <a:ext cx="4506170" cy="1987669"/>
              <a:chOff x="2225614" y="2035690"/>
              <a:chExt cx="4506170" cy="1987669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AE365B25-D208-AD6F-8081-7D4B28335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5614" y="2035690"/>
                <a:ext cx="2185674" cy="1987669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xmlns="" id="{CB0354D0-A228-3739-1EB3-224EF8FCA3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6110" y="2035690"/>
                <a:ext cx="2185674" cy="1987669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A381732-3786-8BA3-2866-8B1E61AEDD49}"/>
                </a:ext>
              </a:extLst>
            </p:cNvPr>
            <p:cNvSpPr txBox="1"/>
            <p:nvPr/>
          </p:nvSpPr>
          <p:spPr>
            <a:xfrm>
              <a:off x="4063938" y="3519055"/>
              <a:ext cx="3833153" cy="292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/>
                <a:t>           </a:t>
              </a:r>
              <a:r>
                <a:rPr lang="en-GB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		                              B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2EA508E-2150-F911-1BF4-B7480B89CB44}"/>
              </a:ext>
            </a:extLst>
          </p:cNvPr>
          <p:cNvSpPr txBox="1"/>
          <p:nvPr/>
        </p:nvSpPr>
        <p:spPr>
          <a:xfrm>
            <a:off x="4712808" y="4927509"/>
            <a:ext cx="469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Figure 1: Molecular Docking of Apigenin with A) </a:t>
            </a:r>
            <a:r>
              <a:rPr lang="en-GB" sz="1400" b="1" dirty="0" err="1"/>
              <a:t>cIAP</a:t>
            </a:r>
            <a:r>
              <a:rPr lang="en-GB" sz="1400" b="1" dirty="0"/>
              <a:t> </a:t>
            </a:r>
          </a:p>
          <a:p>
            <a:r>
              <a:rPr lang="en-GB" sz="1400" b="1" dirty="0"/>
              <a:t> B) XIAP proteins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BDB951-A059-0C51-E4C8-E84ACC6FCD55}"/>
              </a:ext>
            </a:extLst>
          </p:cNvPr>
          <p:cNvSpPr txBox="1"/>
          <p:nvPr/>
        </p:nvSpPr>
        <p:spPr>
          <a:xfrm>
            <a:off x="106539" y="191542"/>
            <a:ext cx="6913734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Receptor Preparation and Molecular Docking of Inhibitory Apoptotic Proteins (IAP’s)</a:t>
            </a:r>
            <a:endParaRPr lang="en-GB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C5EAFB-7A48-1F66-B1B0-395EF85C44A3}"/>
              </a:ext>
            </a:extLst>
          </p:cNvPr>
          <p:cNvSpPr txBox="1"/>
          <p:nvPr/>
        </p:nvSpPr>
        <p:spPr>
          <a:xfrm>
            <a:off x="131809" y="1390179"/>
            <a:ext cx="4247053" cy="494173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Docking</a:t>
            </a:r>
          </a:p>
          <a:p>
            <a:pPr algn="ctr">
              <a:lnSpc>
                <a:spcPct val="200000"/>
              </a:lnSpc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.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pdb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files of both the ligand and receptor molecules were prepared and uploaded into CBDock2 and auto-blind docking was performed.</a:t>
            </a:r>
          </a:p>
          <a:p>
            <a:pPr algn="ctr">
              <a:lnSpc>
                <a:spcPct val="200000"/>
              </a:lnSpc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cavity with the lowest vina score was selected, the binding coordinates and amino acids involved were recorded. The .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pdb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of the docked complex was saved for further analysis.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428B0821-C3B6-04AA-73DD-055C2874FDCC}"/>
              </a:ext>
            </a:extLst>
          </p:cNvPr>
          <p:cNvSpPr/>
          <p:nvPr/>
        </p:nvSpPr>
        <p:spPr>
          <a:xfrm>
            <a:off x="2126095" y="4005064"/>
            <a:ext cx="115580" cy="4315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472845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18206DB-45C8-7596-08C9-28186EAA4FA5}"/>
              </a:ext>
            </a:extLst>
          </p:cNvPr>
          <p:cNvGrpSpPr/>
          <p:nvPr/>
        </p:nvGrpSpPr>
        <p:grpSpPr>
          <a:xfrm>
            <a:off x="4805974" y="1484784"/>
            <a:ext cx="4304644" cy="3573150"/>
            <a:chOff x="3381045" y="612250"/>
            <a:chExt cx="4527596" cy="432549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EE464D64-5772-59D9-62C4-F2498ABC4C57}"/>
                </a:ext>
              </a:extLst>
            </p:cNvPr>
            <p:cNvGrpSpPr/>
            <p:nvPr/>
          </p:nvGrpSpPr>
          <p:grpSpPr>
            <a:xfrm>
              <a:off x="3381045" y="612250"/>
              <a:ext cx="4527596" cy="4199718"/>
              <a:chOff x="2483270" y="878258"/>
              <a:chExt cx="4527596" cy="419971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FE45724C-EC91-7C52-8449-0F71C257B6EA}"/>
                  </a:ext>
                </a:extLst>
              </p:cNvPr>
              <p:cNvGrpSpPr/>
              <p:nvPr/>
            </p:nvGrpSpPr>
            <p:grpSpPr>
              <a:xfrm>
                <a:off x="4562078" y="878258"/>
                <a:ext cx="2448788" cy="2220201"/>
                <a:chOff x="4604186" y="872134"/>
                <a:chExt cx="2397910" cy="2220201"/>
              </a:xfrm>
            </p:grpSpPr>
            <p:pic>
              <p:nvPicPr>
                <p:cNvPr id="5" name="Picture 4" descr="A structure of a molecule&#10;&#10;Description automatically generated">
                  <a:extLst>
                    <a:ext uri="{FF2B5EF4-FFF2-40B4-BE49-F238E27FC236}">
                      <a16:creationId xmlns:a16="http://schemas.microsoft.com/office/drawing/2014/main" xmlns="" id="{7B559E5F-FE25-0324-E2E2-7C09C49AFA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04186" y="872134"/>
                  <a:ext cx="2397910" cy="2220201"/>
                </a:xfrm>
                <a:prstGeom prst="rect">
                  <a:avLst/>
                </a:prstGeom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00B5ED6D-1E28-B141-5320-B1FD7A32982C}"/>
                    </a:ext>
                  </a:extLst>
                </p:cNvPr>
                <p:cNvSpPr/>
                <p:nvPr/>
              </p:nvSpPr>
              <p:spPr>
                <a:xfrm>
                  <a:off x="4761363" y="1059790"/>
                  <a:ext cx="2082143" cy="175142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8ED59E00-4EB7-4246-FE8C-691BBBBB6347}"/>
                  </a:ext>
                </a:extLst>
              </p:cNvPr>
              <p:cNvGrpSpPr/>
              <p:nvPr/>
            </p:nvGrpSpPr>
            <p:grpSpPr>
              <a:xfrm>
                <a:off x="4737984" y="2872152"/>
                <a:ext cx="2162004" cy="2051583"/>
                <a:chOff x="8178987" y="3293718"/>
                <a:chExt cx="2162004" cy="2033758"/>
              </a:xfrm>
            </p:grpSpPr>
            <p:pic>
              <p:nvPicPr>
                <p:cNvPr id="7" name="Picture 6" descr="A structure of a molecule&#10;&#10;Description automatically generated">
                  <a:extLst>
                    <a:ext uri="{FF2B5EF4-FFF2-40B4-BE49-F238E27FC236}">
                      <a16:creationId xmlns:a16="http://schemas.microsoft.com/office/drawing/2014/main" xmlns="" id="{B6BCE28F-811E-D70B-171E-C401195D6F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57945" y="3293718"/>
                  <a:ext cx="1983046" cy="2033758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id="{DFF3CF5F-548C-331A-AE91-21564CA620BE}"/>
                    </a:ext>
                  </a:extLst>
                </p:cNvPr>
                <p:cNvSpPr/>
                <p:nvPr/>
              </p:nvSpPr>
              <p:spPr>
                <a:xfrm>
                  <a:off x="8178987" y="3510251"/>
                  <a:ext cx="2104645" cy="175142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9BE61F9A-E765-CB67-425A-BA0230FC73CA}"/>
                  </a:ext>
                </a:extLst>
              </p:cNvPr>
              <p:cNvGrpSpPr/>
              <p:nvPr/>
            </p:nvGrpSpPr>
            <p:grpSpPr>
              <a:xfrm>
                <a:off x="2483270" y="960803"/>
                <a:ext cx="2239320" cy="1999435"/>
                <a:chOff x="1679706" y="1194412"/>
                <a:chExt cx="2239320" cy="1999435"/>
              </a:xfrm>
            </p:grpSpPr>
            <p:pic>
              <p:nvPicPr>
                <p:cNvPr id="4" name="Picture 3" descr="A structure of a molecule&#10;&#10;Description automatically generated">
                  <a:extLst>
                    <a:ext uri="{FF2B5EF4-FFF2-40B4-BE49-F238E27FC236}">
                      <a16:creationId xmlns:a16="http://schemas.microsoft.com/office/drawing/2014/main" xmlns="" id="{B313D00F-6798-8245-54E0-33DC26051B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79706" y="1194412"/>
                  <a:ext cx="2239320" cy="1999435"/>
                </a:xfrm>
                <a:prstGeom prst="rect">
                  <a:avLst/>
                </a:prstGeom>
              </p:spPr>
            </p:pic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598DF0B2-E475-6E1F-AEC0-E77E9442C1CC}"/>
                    </a:ext>
                  </a:extLst>
                </p:cNvPr>
                <p:cNvSpPr/>
                <p:nvPr/>
              </p:nvSpPr>
              <p:spPr>
                <a:xfrm>
                  <a:off x="1739703" y="1296572"/>
                  <a:ext cx="2126322" cy="175142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350" dirty="0"/>
                    <a:t>                                                                                     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E979F0DF-826B-C8E3-418F-089738DC9508}"/>
                  </a:ext>
                </a:extLst>
              </p:cNvPr>
              <p:cNvGrpSpPr/>
              <p:nvPr/>
            </p:nvGrpSpPr>
            <p:grpSpPr>
              <a:xfrm>
                <a:off x="2502955" y="3104770"/>
                <a:ext cx="2166633" cy="1973206"/>
                <a:chOff x="1165681" y="3908212"/>
                <a:chExt cx="2166633" cy="1973206"/>
              </a:xfrm>
            </p:grpSpPr>
            <p:pic>
              <p:nvPicPr>
                <p:cNvPr id="6" name="Picture 5" descr="A structure of a molecule&#10;&#10;Description automatically generated">
                  <a:extLst>
                    <a:ext uri="{FF2B5EF4-FFF2-40B4-BE49-F238E27FC236}">
                      <a16:creationId xmlns:a16="http://schemas.microsoft.com/office/drawing/2014/main" xmlns="" id="{94001BB9-F8B6-4DA6-97FF-C787F00BA4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65681" y="3949385"/>
                  <a:ext cx="2135415" cy="1932033"/>
                </a:xfrm>
                <a:prstGeom prst="rect">
                  <a:avLst/>
                </a:prstGeom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FAFC181C-57E4-E882-8D1B-1C16FD57B6CD}"/>
                    </a:ext>
                  </a:extLst>
                </p:cNvPr>
                <p:cNvSpPr/>
                <p:nvPr/>
              </p:nvSpPr>
              <p:spPr>
                <a:xfrm>
                  <a:off x="1197083" y="3908212"/>
                  <a:ext cx="2135231" cy="175142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EA18531-9F28-45EE-A313-01D02735FFE8}"/>
                  </a:ext>
                </a:extLst>
              </p:cNvPr>
              <p:cNvSpPr txBox="1"/>
              <p:nvPr/>
            </p:nvSpPr>
            <p:spPr>
              <a:xfrm>
                <a:off x="3253047" y="2816845"/>
                <a:ext cx="2937163" cy="307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/>
                  <a:t>    </a:t>
                </a:r>
                <a:r>
                  <a:rPr lang="en-GB" sz="1050" b="1" dirty="0"/>
                  <a:t>A		               B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E5E436F-DD76-FAB0-7752-C2C928FA01ED}"/>
                </a:ext>
              </a:extLst>
            </p:cNvPr>
            <p:cNvSpPr txBox="1"/>
            <p:nvPr/>
          </p:nvSpPr>
          <p:spPr>
            <a:xfrm>
              <a:off x="4150821" y="4630363"/>
              <a:ext cx="2937163" cy="307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   </a:t>
              </a:r>
              <a:r>
                <a:rPr lang="en-GB" sz="1050" b="1" dirty="0"/>
                <a:t>C	               	               D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C20CE38-5BF0-509D-D06B-70734D6437E1}"/>
              </a:ext>
            </a:extLst>
          </p:cNvPr>
          <p:cNvSpPr txBox="1"/>
          <p:nvPr/>
        </p:nvSpPr>
        <p:spPr>
          <a:xfrm>
            <a:off x="4763150" y="4939537"/>
            <a:ext cx="45213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Figure 2: Bonds identified between the IAP proteins and native heteroatom as well as IAP in complex with Apigenin.</a:t>
            </a:r>
          </a:p>
          <a:p>
            <a:r>
              <a:rPr lang="en-GB" sz="1400" b="1" dirty="0"/>
              <a:t>A) </a:t>
            </a:r>
            <a:r>
              <a:rPr lang="en-GB" sz="1400" b="1" dirty="0" err="1"/>
              <a:t>cIAP</a:t>
            </a:r>
            <a:r>
              <a:rPr lang="en-GB" sz="1400" b="1" dirty="0"/>
              <a:t> in native form, B) XIAP in native form.</a:t>
            </a:r>
          </a:p>
          <a:p>
            <a:r>
              <a:rPr lang="en-GB" sz="1400" b="1" dirty="0"/>
              <a:t>C) </a:t>
            </a:r>
            <a:r>
              <a:rPr lang="en-GB" sz="1400" b="1" dirty="0" err="1"/>
              <a:t>cIAP</a:t>
            </a:r>
            <a:r>
              <a:rPr lang="en-GB" sz="1400" b="1" dirty="0"/>
              <a:t> in complex with Apigenin, D) XIAP in complex with Apigenin</a:t>
            </a:r>
          </a:p>
          <a:p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C0091C-3772-3740-294D-A9184952D9D5}"/>
              </a:ext>
            </a:extLst>
          </p:cNvPr>
          <p:cNvSpPr txBox="1"/>
          <p:nvPr/>
        </p:nvSpPr>
        <p:spPr>
          <a:xfrm>
            <a:off x="193336" y="1988840"/>
            <a:ext cx="4667419" cy="3691844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214313" indent="-214313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RCSB IDs for the receptor molecules were uploaded into PLIP.	</a:t>
            </a:r>
          </a:p>
          <a:p>
            <a:pPr marL="214313" indent="-214313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bonds present between the protein and its respective heteroatom along with the protein in complex with apigenin, were recorded and tabulated.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8F1BFAE-E82F-FBE0-C1EF-EB4BC82F8515}"/>
              </a:ext>
            </a:extLst>
          </p:cNvPr>
          <p:cNvSpPr txBox="1"/>
          <p:nvPr/>
        </p:nvSpPr>
        <p:spPr>
          <a:xfrm>
            <a:off x="107504" y="273422"/>
            <a:ext cx="6826936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PLIP Analysis of bonds present in </a:t>
            </a:r>
            <a:r>
              <a:rPr lang="en-GB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native </a:t>
            </a:r>
            <a:r>
              <a:rPr lang="en-GB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proteins Vs in complex with Apigenin</a:t>
            </a:r>
          </a:p>
        </p:txBody>
      </p:sp>
    </p:spTree>
    <p:extLst>
      <p:ext uri="{BB962C8B-B14F-4D97-AF65-F5344CB8AC3E}">
        <p14:creationId xmlns:p14="http://schemas.microsoft.com/office/powerpoint/2010/main" val="3830133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D3B82C43-3AEF-B03B-B81D-645D510EF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21308"/>
              </p:ext>
            </p:extLst>
          </p:nvPr>
        </p:nvGraphicFramePr>
        <p:xfrm>
          <a:off x="611560" y="722095"/>
          <a:ext cx="7272807" cy="5659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5967">
                  <a:extLst>
                    <a:ext uri="{9D8B030D-6E8A-4147-A177-3AD203B41FA5}">
                      <a16:colId xmlns:a16="http://schemas.microsoft.com/office/drawing/2014/main" xmlns="" val="1750986380"/>
                    </a:ext>
                  </a:extLst>
                </a:gridCol>
                <a:gridCol w="744854">
                  <a:extLst>
                    <a:ext uri="{9D8B030D-6E8A-4147-A177-3AD203B41FA5}">
                      <a16:colId xmlns:a16="http://schemas.microsoft.com/office/drawing/2014/main" xmlns="" val="2660230841"/>
                    </a:ext>
                  </a:extLst>
                </a:gridCol>
                <a:gridCol w="1106822">
                  <a:extLst>
                    <a:ext uri="{9D8B030D-6E8A-4147-A177-3AD203B41FA5}">
                      <a16:colId xmlns:a16="http://schemas.microsoft.com/office/drawing/2014/main" xmlns="" val="230813927"/>
                    </a:ext>
                  </a:extLst>
                </a:gridCol>
                <a:gridCol w="1807017">
                  <a:extLst>
                    <a:ext uri="{9D8B030D-6E8A-4147-A177-3AD203B41FA5}">
                      <a16:colId xmlns:a16="http://schemas.microsoft.com/office/drawing/2014/main" xmlns="" val="4164238189"/>
                    </a:ext>
                  </a:extLst>
                </a:gridCol>
                <a:gridCol w="1908147">
                  <a:extLst>
                    <a:ext uri="{9D8B030D-6E8A-4147-A177-3AD203B41FA5}">
                      <a16:colId xmlns:a16="http://schemas.microsoft.com/office/drawing/2014/main" xmlns="" val="2020492891"/>
                    </a:ext>
                  </a:extLst>
                </a:gridCol>
              </a:tblGrid>
              <a:tr h="144298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u="none" kern="100" dirty="0">
                          <a:solidFill>
                            <a:schemeClr val="tx1"/>
                          </a:solidFill>
                          <a:effectLst/>
                        </a:rPr>
                        <a:t>Protein/Receptor</a:t>
                      </a:r>
                      <a:endParaRPr lang="en-GB" sz="1400" u="none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en-GB" sz="1400" u="none" kern="1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6" marR="7056" marT="481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u="none" kern="100" dirty="0">
                          <a:solidFill>
                            <a:schemeClr val="tx1"/>
                          </a:solidFill>
                          <a:effectLst/>
                        </a:rPr>
                        <a:t>Vina Score </a:t>
                      </a:r>
                      <a:endParaRPr lang="en-GB" sz="1400" u="none" kern="1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6" marR="7056" marT="481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u="none" kern="100">
                          <a:solidFill>
                            <a:schemeClr val="tx1"/>
                          </a:solidFill>
                          <a:effectLst/>
                        </a:rPr>
                        <a:t>Docking coordinates </a:t>
                      </a:r>
                      <a:endParaRPr lang="en-GB" sz="1400" u="none" kern="1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6" marR="7056" marT="481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u="none" kern="100" dirty="0">
                          <a:solidFill>
                            <a:schemeClr val="tx1"/>
                          </a:solidFill>
                          <a:effectLst/>
                        </a:rPr>
                        <a:t>Amino Acids involved in binding with Apigenin </a:t>
                      </a:r>
                      <a:endParaRPr lang="en-GB" sz="1400" u="none" kern="1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6" marR="7056" marT="481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u="none" kern="100" dirty="0">
                          <a:solidFill>
                            <a:schemeClr val="tx1"/>
                          </a:solidFill>
                          <a:effectLst/>
                        </a:rPr>
                        <a:t>Amino acids involved in native protein with inhibitor</a:t>
                      </a:r>
                      <a:endParaRPr lang="en-GB" sz="1400" u="none" kern="1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6" marR="7056" marT="481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2528140"/>
                  </a:ext>
                </a:extLst>
              </a:tr>
              <a:tr h="1770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cIAP-1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(4KMN)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6" marR="7056" marT="481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-6.4</a:t>
                      </a:r>
                      <a:endParaRPr lang="en-GB" sz="1400" kern="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6" marR="7056" marT="4811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-3, 60, 2</a:t>
                      </a:r>
                      <a:endParaRPr lang="en-GB" sz="1400" kern="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6" marR="7056" marT="4811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kern="100" dirty="0">
                          <a:effectLst/>
                          <a:highlight>
                            <a:srgbClr val="00FF00"/>
                          </a:highlight>
                        </a:rPr>
                        <a:t>Trp323,</a:t>
                      </a:r>
                      <a:r>
                        <a:rPr lang="en-US" sz="1400" kern="100" dirty="0">
                          <a:effectLst/>
                        </a:rPr>
                        <a:t>Glu311, </a:t>
                      </a:r>
                      <a:r>
                        <a:rPr lang="en-US" sz="1400" kern="100" dirty="0">
                          <a:effectLst/>
                          <a:highlight>
                            <a:srgbClr val="00FFFF"/>
                          </a:highlight>
                        </a:rPr>
                        <a:t>Glu319</a:t>
                      </a:r>
                      <a:endParaRPr lang="en-GB" sz="1400" kern="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6" marR="7056" marT="4811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kern="100" dirty="0">
                          <a:effectLst/>
                          <a:highlight>
                            <a:srgbClr val="00FF00"/>
                          </a:highlight>
                        </a:rPr>
                        <a:t>Arg308,Trp310,</a:t>
                      </a:r>
                      <a:r>
                        <a:rPr lang="en-GB" sz="1400" kern="100" dirty="0">
                          <a:effectLst/>
                          <a:highlight>
                            <a:srgbClr val="00FF00"/>
                          </a:highlight>
                        </a:rPr>
                        <a:t> </a:t>
                      </a:r>
                      <a:r>
                        <a:rPr lang="en-US" sz="1400" kern="100" dirty="0">
                          <a:effectLst/>
                          <a:highlight>
                            <a:srgbClr val="00FFFF"/>
                          </a:highlight>
                        </a:rPr>
                        <a:t>Arg294,Arg308,</a:t>
                      </a:r>
                      <a:endParaRPr lang="en-GB" sz="1400" kern="100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kern="100" dirty="0">
                          <a:effectLst/>
                          <a:highlight>
                            <a:srgbClr val="00FFFF"/>
                          </a:highlight>
                        </a:rPr>
                        <a:t>Glu319,Trp323</a:t>
                      </a:r>
                      <a:r>
                        <a:rPr lang="en-US" sz="1400" kern="100" dirty="0">
                          <a:effectLst/>
                        </a:rPr>
                        <a:t>.</a:t>
                      </a:r>
                      <a:endParaRPr lang="en-GB" sz="1400" kern="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6" marR="7056" marT="4811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57556"/>
                  </a:ext>
                </a:extLst>
              </a:tr>
              <a:tr h="244623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XIAP(4WVU)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6" marR="7056" marT="481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kern="100">
                          <a:effectLst/>
                        </a:rPr>
                        <a:t>-6.1</a:t>
                      </a:r>
                      <a:endParaRPr lang="en-GB" sz="1400" kern="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6" marR="7056" marT="4811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kern="100">
                          <a:effectLst/>
                        </a:rPr>
                        <a:t>4,4,15</a:t>
                      </a:r>
                      <a:endParaRPr lang="en-GB" sz="1400" kern="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6" marR="7056" marT="4811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kern="100" dirty="0">
                          <a:effectLst/>
                          <a:highlight>
                            <a:srgbClr val="00FF00"/>
                          </a:highlight>
                        </a:rPr>
                        <a:t>Gln197,</a:t>
                      </a:r>
                      <a:r>
                        <a:rPr lang="en-US" sz="1400" kern="100" dirty="0">
                          <a:effectLst/>
                        </a:rPr>
                        <a:t>Lys206,Leu207,</a:t>
                      </a:r>
                      <a:endParaRPr lang="en-GB" sz="1400" kern="100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kern="100" dirty="0">
                          <a:effectLst/>
                          <a:highlight>
                            <a:srgbClr val="FFFF00"/>
                          </a:highlight>
                        </a:rPr>
                        <a:t>Lys208</a:t>
                      </a:r>
                      <a:endParaRPr lang="en-GB" sz="1400" kern="1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7056" marR="7056" marT="4811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kern="100" dirty="0">
                          <a:effectLst/>
                          <a:highlight>
                            <a:srgbClr val="00FF00"/>
                          </a:highlight>
                        </a:rPr>
                        <a:t>Phe224</a:t>
                      </a:r>
                      <a:r>
                        <a:rPr lang="en-US" sz="1400" kern="100" dirty="0">
                          <a:effectLst/>
                        </a:rPr>
                        <a:t>,</a:t>
                      </a:r>
                      <a:r>
                        <a:rPr lang="en-US" sz="1400" kern="100" dirty="0">
                          <a:effectLst/>
                          <a:highlight>
                            <a:srgbClr val="00FFFF"/>
                          </a:highlight>
                        </a:rPr>
                        <a:t>Asn226,</a:t>
                      </a:r>
                      <a:r>
                        <a:rPr lang="en-GB" sz="1400" kern="100" dirty="0">
                          <a:effectLst/>
                          <a:highlight>
                            <a:srgbClr val="00FFFF"/>
                          </a:highlight>
                        </a:rPr>
                        <a:t> </a:t>
                      </a:r>
                      <a:r>
                        <a:rPr lang="en-US" sz="1400" kern="100" dirty="0">
                          <a:effectLst/>
                          <a:highlight>
                            <a:srgbClr val="00FFFF"/>
                          </a:highlight>
                        </a:rPr>
                        <a:t>Phe228</a:t>
                      </a:r>
                      <a:r>
                        <a:rPr lang="en-US" sz="1400" kern="100" dirty="0">
                          <a:effectLst/>
                        </a:rPr>
                        <a:t>,</a:t>
                      </a:r>
                      <a:r>
                        <a:rPr lang="en-US" sz="1400" kern="100" dirty="0">
                          <a:effectLst/>
                          <a:highlight>
                            <a:srgbClr val="FFFF00"/>
                          </a:highlight>
                        </a:rPr>
                        <a:t>Trp210,</a:t>
                      </a:r>
                      <a:endParaRPr lang="en-GB" sz="1400" kern="100" dirty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kern="100" dirty="0">
                          <a:effectLst/>
                          <a:highlight>
                            <a:srgbClr val="00FF00"/>
                          </a:highlight>
                        </a:rPr>
                        <a:t>Glu219</a:t>
                      </a:r>
                      <a:r>
                        <a:rPr lang="en-US" sz="1400" kern="100" dirty="0">
                          <a:effectLst/>
                        </a:rPr>
                        <a:t>,</a:t>
                      </a:r>
                      <a:r>
                        <a:rPr lang="en-US" sz="1400" kern="100" dirty="0">
                          <a:effectLst/>
                          <a:highlight>
                            <a:srgbClr val="00FFFF"/>
                          </a:highlight>
                        </a:rPr>
                        <a:t>Glu219,</a:t>
                      </a:r>
                      <a:r>
                        <a:rPr lang="en-GB" sz="1400" kern="100" dirty="0">
                          <a:effectLst/>
                          <a:highlight>
                            <a:srgbClr val="00FFFF"/>
                          </a:highlight>
                        </a:rPr>
                        <a:t> </a:t>
                      </a:r>
                      <a:r>
                        <a:rPr lang="en-US" sz="1400" kern="100" dirty="0">
                          <a:effectLst/>
                          <a:highlight>
                            <a:srgbClr val="00FFFF"/>
                          </a:highlight>
                        </a:rPr>
                        <a:t>Arg222</a:t>
                      </a:r>
                      <a:r>
                        <a:rPr lang="en-US" sz="1400" kern="100" dirty="0">
                          <a:effectLst/>
                        </a:rPr>
                        <a:t>,</a:t>
                      </a:r>
                      <a:r>
                        <a:rPr lang="en-US" sz="1400" kern="100" dirty="0">
                          <a:effectLst/>
                          <a:highlight>
                            <a:srgbClr val="00FFFF"/>
                          </a:highlight>
                        </a:rPr>
                        <a:t>Gln197,</a:t>
                      </a:r>
                      <a:endParaRPr lang="en-GB" sz="1400" kern="100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kern="100" dirty="0">
                          <a:effectLst/>
                          <a:highlight>
                            <a:srgbClr val="FFFF00"/>
                          </a:highlight>
                        </a:rPr>
                        <a:t>Asn209.</a:t>
                      </a:r>
                      <a:endParaRPr lang="en-GB" sz="1400" kern="100" dirty="0">
                        <a:effectLst/>
                        <a:highlight>
                          <a:srgbClr val="FFFF00"/>
                        </a:highlight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6" marR="7056" marT="4811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47965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58D745-B5B3-8533-C1CB-A63A564829D6}"/>
              </a:ext>
            </a:extLst>
          </p:cNvPr>
          <p:cNvSpPr txBox="1"/>
          <p:nvPr/>
        </p:nvSpPr>
        <p:spPr>
          <a:xfrm>
            <a:off x="791579" y="198875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Table 1: Interacting amino acids between Apigenin with </a:t>
            </a:r>
            <a:r>
              <a:rPr lang="en-GB" sz="1400" b="1" dirty="0" err="1"/>
              <a:t>cIAP</a:t>
            </a:r>
            <a:r>
              <a:rPr lang="en-GB" sz="1400" b="1" dirty="0"/>
              <a:t> , XIAP proteins with docking coordinates.</a:t>
            </a:r>
            <a:endParaRPr lang="en-GB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Are Phytochemicals? Discovering Their Health Benefits">
            <a:extLst>
              <a:ext uri="{FF2B5EF4-FFF2-40B4-BE49-F238E27FC236}">
                <a16:creationId xmlns:a16="http://schemas.microsoft.com/office/drawing/2014/main" xmlns="" id="{34BF6291-1CBF-0DD3-3B33-38DF3315B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6"/>
          <a:stretch/>
        </p:blipFill>
        <p:spPr bwMode="auto">
          <a:xfrm>
            <a:off x="0" y="1052736"/>
            <a:ext cx="9144000" cy="51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91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86BE53D-5EED-54CC-BC1B-C5EC59FF6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934402"/>
              </p:ext>
            </p:extLst>
          </p:nvPr>
        </p:nvGraphicFramePr>
        <p:xfrm>
          <a:off x="5004048" y="2934744"/>
          <a:ext cx="4072526" cy="19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6325">
                  <a:extLst>
                    <a:ext uri="{9D8B030D-6E8A-4147-A177-3AD203B41FA5}">
                      <a16:colId xmlns:a16="http://schemas.microsoft.com/office/drawing/2014/main" xmlns="" val="2478485124"/>
                    </a:ext>
                  </a:extLst>
                </a:gridCol>
                <a:gridCol w="1491588">
                  <a:extLst>
                    <a:ext uri="{9D8B030D-6E8A-4147-A177-3AD203B41FA5}">
                      <a16:colId xmlns:a16="http://schemas.microsoft.com/office/drawing/2014/main" xmlns="" val="4030679165"/>
                    </a:ext>
                  </a:extLst>
                </a:gridCol>
                <a:gridCol w="1694613">
                  <a:extLst>
                    <a:ext uri="{9D8B030D-6E8A-4147-A177-3AD203B41FA5}">
                      <a16:colId xmlns:a16="http://schemas.microsoft.com/office/drawing/2014/main" xmlns="" val="1957800422"/>
                    </a:ext>
                  </a:extLst>
                </a:gridCol>
              </a:tblGrid>
              <a:tr h="61624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Proteins </a:t>
                      </a:r>
                      <a:endParaRPr lang="en-GB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Force Field</a:t>
                      </a:r>
                      <a:endParaRPr lang="en-GB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Minimized</a:t>
                      </a:r>
                      <a:endParaRPr lang="en-GB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2242470"/>
                  </a:ext>
                </a:extLst>
              </a:tr>
              <a:tr h="35491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c-IAP</a:t>
                      </a:r>
                      <a:endParaRPr lang="en-GB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-3308.5</a:t>
                      </a:r>
                      <a:endParaRPr lang="en-GB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-4626.5</a:t>
                      </a:r>
                      <a:endParaRPr lang="en-GB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2481896"/>
                  </a:ext>
                </a:extLst>
              </a:tr>
              <a:tr h="35491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XIAP</a:t>
                      </a:r>
                      <a:endParaRPr lang="en-GB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-3895.9</a:t>
                      </a:r>
                      <a:endParaRPr lang="en-GB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-5253.8</a:t>
                      </a:r>
                      <a:endParaRPr lang="en-GB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98841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51A6C7-84CE-7D63-D046-BB65C3D5C66A}"/>
              </a:ext>
            </a:extLst>
          </p:cNvPr>
          <p:cNvSpPr txBox="1"/>
          <p:nvPr/>
        </p:nvSpPr>
        <p:spPr>
          <a:xfrm>
            <a:off x="139434" y="297339"/>
            <a:ext cx="7024854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Force 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Field Energies compared to the Minimised Energies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4257C6-0E7B-3A3A-757C-4A87A56AED03}"/>
              </a:ext>
            </a:extLst>
          </p:cNvPr>
          <p:cNvSpPr txBox="1"/>
          <p:nvPr/>
        </p:nvSpPr>
        <p:spPr>
          <a:xfrm>
            <a:off x="67426" y="1340768"/>
            <a:ext cx="4819863" cy="49939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128588" indent="-1285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SPDBV tool was used in this study to minimise the energy of the protein-ligand complexes. </a:t>
            </a:r>
          </a:p>
          <a:p>
            <a:pPr>
              <a:lnSpc>
                <a:spcPct val="200000"/>
              </a:lnSpc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Involved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protein-ligand complexes were uploaded into the SPDBV software </a:t>
            </a:r>
          </a:p>
          <a:p>
            <a:pPr algn="ctr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algn="ctr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before the minimization and after the minimization recorded for comparison and tabulated as result.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58DE7CFF-B25E-A1AC-98BB-E65DE877E37A}"/>
              </a:ext>
            </a:extLst>
          </p:cNvPr>
          <p:cNvSpPr/>
          <p:nvPr/>
        </p:nvSpPr>
        <p:spPr>
          <a:xfrm>
            <a:off x="2419567" y="4293096"/>
            <a:ext cx="115580" cy="4315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1586A2-D42A-ACAC-BDBB-0DAB7A13C2A6}"/>
              </a:ext>
            </a:extLst>
          </p:cNvPr>
          <p:cNvSpPr txBox="1"/>
          <p:nvPr/>
        </p:nvSpPr>
        <p:spPr>
          <a:xfrm>
            <a:off x="4887289" y="2344109"/>
            <a:ext cx="407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Table 2: Comparison between force field energy and minimised energy scores.</a:t>
            </a:r>
            <a:endParaRPr lang="en-GB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31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F974E19-FF42-C1F8-8FBB-7D9F6F3D5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026641"/>
              </p:ext>
            </p:extLst>
          </p:nvPr>
        </p:nvGraphicFramePr>
        <p:xfrm>
          <a:off x="5004047" y="3212976"/>
          <a:ext cx="4072526" cy="1656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122">
                  <a:extLst>
                    <a:ext uri="{9D8B030D-6E8A-4147-A177-3AD203B41FA5}">
                      <a16:colId xmlns:a16="http://schemas.microsoft.com/office/drawing/2014/main" xmlns="" val="4178392949"/>
                    </a:ext>
                  </a:extLst>
                </a:gridCol>
                <a:gridCol w="1503702">
                  <a:extLst>
                    <a:ext uri="{9D8B030D-6E8A-4147-A177-3AD203B41FA5}">
                      <a16:colId xmlns:a16="http://schemas.microsoft.com/office/drawing/2014/main" xmlns="" val="4091050404"/>
                    </a:ext>
                  </a:extLst>
                </a:gridCol>
                <a:gridCol w="1503702">
                  <a:extLst>
                    <a:ext uri="{9D8B030D-6E8A-4147-A177-3AD203B41FA5}">
                      <a16:colId xmlns:a16="http://schemas.microsoft.com/office/drawing/2014/main" xmlns="" val="2124269319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Protein</a:t>
                      </a:r>
                    </a:p>
                  </a:txBody>
                  <a:tcPr marL="4233" marR="4233" marT="4233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RMSF value</a:t>
                      </a:r>
                    </a:p>
                  </a:txBody>
                  <a:tcPr marL="4233" marR="4233" marT="4233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RMSD value</a:t>
                      </a:r>
                    </a:p>
                  </a:txBody>
                  <a:tcPr marL="4233" marR="4233" marT="4233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61642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1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cIAP</a:t>
                      </a:r>
                      <a:endParaRPr lang="en-US" sz="1600" b="0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33" marR="4233" marT="4233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1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2.986222E+01</a:t>
                      </a:r>
                    </a:p>
                  </a:txBody>
                  <a:tcPr marL="4233" marR="4233" marT="4233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1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4.779454E+00</a:t>
                      </a:r>
                    </a:p>
                  </a:txBody>
                  <a:tcPr marL="4233" marR="4233" marT="4233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3591668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XIAP</a:t>
                      </a:r>
                    </a:p>
                  </a:txBody>
                  <a:tcPr marL="4233" marR="4233" marT="4233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1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3.26E+01</a:t>
                      </a:r>
                    </a:p>
                  </a:txBody>
                  <a:tcPr marL="4233" marR="4233" marT="4233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1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3.769106E+00</a:t>
                      </a:r>
                    </a:p>
                  </a:txBody>
                  <a:tcPr marL="4233" marR="4233" marT="4233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74282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DBBD90-86E0-FBBC-3FF4-D716D0FDE513}"/>
              </a:ext>
            </a:extLst>
          </p:cNvPr>
          <p:cNvSpPr txBox="1"/>
          <p:nvPr/>
        </p:nvSpPr>
        <p:spPr>
          <a:xfrm>
            <a:off x="139500" y="404664"/>
            <a:ext cx="702478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Molecular 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Simulation 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B51AEA-CDEA-AB64-89FF-8EC104489C18}"/>
              </a:ext>
            </a:extLst>
          </p:cNvPr>
          <p:cNvSpPr txBox="1"/>
          <p:nvPr/>
        </p:nvSpPr>
        <p:spPr>
          <a:xfrm>
            <a:off x="67426" y="1340768"/>
            <a:ext cx="4819863" cy="49939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128588" indent="-1285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MyPresto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V5 tool was used to simulate the physiological conditions to study the energy and temperature changes caused by the protein-ligand complexes.</a:t>
            </a:r>
          </a:p>
          <a:p>
            <a:pPr>
              <a:lnSpc>
                <a:spcPct val="200000"/>
              </a:lnSpc>
            </a:pP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Involved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protein-ligand complexes were uploaded into the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MyPresto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(300oK for 10 nanoseconds).</a:t>
            </a:r>
          </a:p>
          <a:p>
            <a:pPr algn="ctr">
              <a:lnSpc>
                <a:spcPct val="200000"/>
              </a:lnSpc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algn="ctr">
              <a:lnSpc>
                <a:spcPct val="200000"/>
              </a:lnSpc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RMSD and RMSF values were recorded and tabulated as result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0F5BC273-3767-5AF0-2F68-A6DB5F10E8A6}"/>
              </a:ext>
            </a:extLst>
          </p:cNvPr>
          <p:cNvSpPr/>
          <p:nvPr/>
        </p:nvSpPr>
        <p:spPr>
          <a:xfrm>
            <a:off x="2477357" y="4941168"/>
            <a:ext cx="115580" cy="4315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61712B-1135-1E0F-14FA-B884E723CCB7}"/>
              </a:ext>
            </a:extLst>
          </p:cNvPr>
          <p:cNvSpPr txBox="1"/>
          <p:nvPr/>
        </p:nvSpPr>
        <p:spPr>
          <a:xfrm>
            <a:off x="4905545" y="2492896"/>
            <a:ext cx="407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Table 3: RMSD and RMSF values of protein-ligand complexes during molecular simulation .</a:t>
            </a:r>
            <a:endParaRPr lang="en-GB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00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with blue lines&#10;&#10;Description automatically generated">
            <a:extLst>
              <a:ext uri="{FF2B5EF4-FFF2-40B4-BE49-F238E27FC236}">
                <a16:creationId xmlns:a16="http://schemas.microsoft.com/office/drawing/2014/main" xmlns="" id="{3CC1E2F8-A917-E589-71A8-0DF4B750A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125832" cy="2733779"/>
          </a:xfrm>
          <a:ln w="38100">
            <a:solidFill>
              <a:schemeClr val="tx1"/>
            </a:solidFill>
          </a:ln>
        </p:spPr>
      </p:pic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xmlns="" id="{48A4A785-A89A-13FF-AFB0-84BFFDD0A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01" y="548679"/>
            <a:ext cx="3125833" cy="27337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 descr="A graph showing a blue line&#10;&#10;Description automatically generated">
            <a:extLst>
              <a:ext uri="{FF2B5EF4-FFF2-40B4-BE49-F238E27FC236}">
                <a16:creationId xmlns:a16="http://schemas.microsoft.com/office/drawing/2014/main" xmlns="" id="{23541DC7-3670-CD1E-EA7F-7404C8186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29" y="548680"/>
            <a:ext cx="3125833" cy="27337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 descr="A graph with blue and green lines&#10;&#10;Description automatically generated">
            <a:extLst>
              <a:ext uri="{FF2B5EF4-FFF2-40B4-BE49-F238E27FC236}">
                <a16:creationId xmlns:a16="http://schemas.microsoft.com/office/drawing/2014/main" xmlns="" id="{CFC4B2BD-9C80-2162-BA53-471641DA2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01" y="3428999"/>
            <a:ext cx="3125833" cy="27337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649356-87C7-9EF8-0F55-E0DE1B3DED7C}"/>
              </a:ext>
            </a:extLst>
          </p:cNvPr>
          <p:cNvSpPr txBox="1"/>
          <p:nvPr/>
        </p:nvSpPr>
        <p:spPr>
          <a:xfrm>
            <a:off x="181857" y="1297299"/>
            <a:ext cx="1150787" cy="39703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 err="1"/>
              <a:t>cIAP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XIAP</a:t>
            </a:r>
          </a:p>
        </p:txBody>
      </p:sp>
    </p:spTree>
    <p:extLst>
      <p:ext uri="{BB962C8B-B14F-4D97-AF65-F5344CB8AC3E}">
        <p14:creationId xmlns:p14="http://schemas.microsoft.com/office/powerpoint/2010/main" val="770669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4914620" y="1398970"/>
            <a:ext cx="4229380" cy="3557247"/>
          </a:xfrm>
          <a:custGeom>
            <a:avLst/>
            <a:gdLst/>
            <a:ahLst/>
            <a:cxnLst/>
            <a:rect l="l" t="t" r="r" b="b"/>
            <a:pathLst>
              <a:path w="7410932" h="7114495">
                <a:moveTo>
                  <a:pt x="0" y="0"/>
                </a:moveTo>
                <a:lnTo>
                  <a:pt x="7410932" y="0"/>
                </a:lnTo>
                <a:lnTo>
                  <a:pt x="7410932" y="7114495"/>
                </a:lnTo>
                <a:lnTo>
                  <a:pt x="0" y="71144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6" name="Freeform 6"/>
          <p:cNvSpPr/>
          <p:nvPr/>
        </p:nvSpPr>
        <p:spPr>
          <a:xfrm>
            <a:off x="188904" y="1398970"/>
            <a:ext cx="4619798" cy="3557247"/>
          </a:xfrm>
          <a:custGeom>
            <a:avLst/>
            <a:gdLst/>
            <a:ahLst/>
            <a:cxnLst/>
            <a:rect l="l" t="t" r="r" b="b"/>
            <a:pathLst>
              <a:path w="8364668" h="5219277">
                <a:moveTo>
                  <a:pt x="0" y="0"/>
                </a:moveTo>
                <a:lnTo>
                  <a:pt x="8364668" y="0"/>
                </a:lnTo>
                <a:lnTo>
                  <a:pt x="8364668" y="5219277"/>
                </a:lnTo>
                <a:lnTo>
                  <a:pt x="0" y="52192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7" name="TextBox 7"/>
          <p:cNvSpPr txBox="1"/>
          <p:nvPr/>
        </p:nvSpPr>
        <p:spPr>
          <a:xfrm>
            <a:off x="294581" y="404450"/>
            <a:ext cx="4057651" cy="846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9"/>
              </a:lnSpc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IBM Plex Serif Bold"/>
              </a:rPr>
              <a:t>Apigenin curbs cell viability in a dose and time dependent manner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23728" y="5050084"/>
            <a:ext cx="1655381" cy="492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en-US" sz="1429" dirty="0">
                <a:solidFill>
                  <a:srgbClr val="000000"/>
                </a:solidFill>
                <a:latin typeface="IBM Plex Serif Bold"/>
              </a:rPr>
              <a:t>IC50- 48h- 10µM</a:t>
            </a:r>
          </a:p>
          <a:p>
            <a:pPr algn="ctr">
              <a:lnSpc>
                <a:spcPts val="2000"/>
              </a:lnSpc>
              <a:spcBef>
                <a:spcPct val="0"/>
              </a:spcBef>
            </a:pPr>
            <a:endParaRPr lang="en-US" sz="1429" dirty="0">
              <a:solidFill>
                <a:srgbClr val="000000"/>
              </a:solidFill>
              <a:latin typeface="IBM Plex Serif Bold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56FDC37F-6C19-5CE5-E3A6-543D98C7673A}"/>
              </a:ext>
            </a:extLst>
          </p:cNvPr>
          <p:cNvSpPr txBox="1"/>
          <p:nvPr/>
        </p:nvSpPr>
        <p:spPr>
          <a:xfrm>
            <a:off x="5076056" y="404450"/>
            <a:ext cx="3553595" cy="846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9"/>
              </a:lnSpc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IBM Plex Serif Bold"/>
              </a:rPr>
              <a:t>HeLa cells Undergo apoptosis with increased exposure to apigenin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855706BD-7B36-12E3-2381-0AFF8861EDF2}"/>
              </a:ext>
            </a:extLst>
          </p:cNvPr>
          <p:cNvSpPr txBox="1"/>
          <p:nvPr/>
        </p:nvSpPr>
        <p:spPr>
          <a:xfrm>
            <a:off x="-452721" y="5050084"/>
            <a:ext cx="2951524" cy="236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en-US" sz="1429" dirty="0">
                <a:solidFill>
                  <a:srgbClr val="000000"/>
                </a:solidFill>
                <a:latin typeface="IBM Plex Serif Bold"/>
              </a:rPr>
              <a:t>IC50- 24h- 75µM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xmlns="" id="{F698303A-8D66-EAF6-A09A-44B0E066E4B2}"/>
              </a:ext>
            </a:extLst>
          </p:cNvPr>
          <p:cNvSpPr txBox="1"/>
          <p:nvPr/>
        </p:nvSpPr>
        <p:spPr>
          <a:xfrm>
            <a:off x="4808702" y="5056314"/>
            <a:ext cx="4057651" cy="749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en-US" sz="1429" dirty="0">
                <a:solidFill>
                  <a:srgbClr val="000000"/>
                </a:solidFill>
                <a:latin typeface="IBM Plex Serif Bold"/>
              </a:rPr>
              <a:t>Blebbing, Nuclear Condensation, Cytoplasmic oozing</a:t>
            </a:r>
          </a:p>
          <a:p>
            <a:pPr algn="ctr">
              <a:lnSpc>
                <a:spcPts val="2000"/>
              </a:lnSpc>
              <a:spcBef>
                <a:spcPct val="0"/>
              </a:spcBef>
            </a:pPr>
            <a:endParaRPr lang="en-US" sz="1429" dirty="0">
              <a:solidFill>
                <a:srgbClr val="000000"/>
              </a:solidFill>
              <a:latin typeface="IBM Plex Serif 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44539EE-0E7A-8B01-FA89-E63FB95F345F}"/>
              </a:ext>
            </a:extLst>
          </p:cNvPr>
          <p:cNvGrpSpPr/>
          <p:nvPr/>
        </p:nvGrpSpPr>
        <p:grpSpPr>
          <a:xfrm>
            <a:off x="3249610" y="146832"/>
            <a:ext cx="5429929" cy="2799052"/>
            <a:chOff x="3169021" y="1002008"/>
            <a:chExt cx="5561200" cy="4111421"/>
          </a:xfrm>
        </p:grpSpPr>
        <p:pic>
          <p:nvPicPr>
            <p:cNvPr id="3" name="Picture 2" descr="A black and white photo of a bar&#10;&#10;Description automatically generated">
              <a:extLst>
                <a:ext uri="{FF2B5EF4-FFF2-40B4-BE49-F238E27FC236}">
                  <a16:creationId xmlns:a16="http://schemas.microsoft.com/office/drawing/2014/main" xmlns="" id="{21F94CC3-CE0E-EC7C-9D17-5720849B5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8" t="37048" r="51944" b="40381"/>
            <a:stretch/>
          </p:blipFill>
          <p:spPr>
            <a:xfrm>
              <a:off x="3169021" y="1002008"/>
              <a:ext cx="5561200" cy="4111421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4F9C360-50E8-A7A1-ECD8-1EE7C7F8F237}"/>
                </a:ext>
              </a:extLst>
            </p:cNvPr>
            <p:cNvSpPr txBox="1"/>
            <p:nvPr/>
          </p:nvSpPr>
          <p:spPr>
            <a:xfrm>
              <a:off x="4404564" y="1146781"/>
              <a:ext cx="3953756" cy="4407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92D050"/>
                  </a:solidFill>
                </a:rPr>
                <a:t>Control               15µM           10µM              5µM</a:t>
              </a:r>
            </a:p>
          </p:txBody>
        </p:sp>
      </p:grpSp>
      <p:sp>
        <p:nvSpPr>
          <p:cNvPr id="9" name="Freeform 5"/>
          <p:cNvSpPr/>
          <p:nvPr/>
        </p:nvSpPr>
        <p:spPr>
          <a:xfrm>
            <a:off x="2964837" y="3340973"/>
            <a:ext cx="6179163" cy="2957832"/>
          </a:xfrm>
          <a:custGeom>
            <a:avLst/>
            <a:gdLst/>
            <a:ahLst/>
            <a:cxnLst/>
            <a:rect l="l" t="t" r="r" b="b"/>
            <a:pathLst>
              <a:path w="8250834" h="4260935">
                <a:moveTo>
                  <a:pt x="0" y="0"/>
                </a:moveTo>
                <a:lnTo>
                  <a:pt x="8250834" y="0"/>
                </a:lnTo>
                <a:lnTo>
                  <a:pt x="8250834" y="4260935"/>
                </a:lnTo>
                <a:lnTo>
                  <a:pt x="0" y="42609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181" r="-31634" b="-7866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2958495" y="6298805"/>
            <a:ext cx="3629729" cy="442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D75B3F"/>
                </a:solidFill>
                <a:latin typeface="IBM Plex Serif"/>
              </a:rPr>
              <a:t> </a:t>
            </a:r>
            <a:r>
              <a:rPr lang="en-US" sz="1250" dirty="0">
                <a:latin typeface="IBM Plex Serif"/>
              </a:rPr>
              <a:t>Cell Cycle arrest of HeLa cells observed to occur at G2/M phase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EAE3D0-220B-066F-F1D6-A688ED3C916B}"/>
              </a:ext>
            </a:extLst>
          </p:cNvPr>
          <p:cNvSpPr txBox="1"/>
          <p:nvPr/>
        </p:nvSpPr>
        <p:spPr>
          <a:xfrm>
            <a:off x="135324" y="3861048"/>
            <a:ext cx="2615275" cy="12238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219"/>
              </a:lnSpc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IBM Plex Serif Bold"/>
              </a:rPr>
              <a:t>Apigenin arrests Cell cycle at G2/M phase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D758DC-1B64-C226-C8B0-047C65A4DE3D}"/>
              </a:ext>
            </a:extLst>
          </p:cNvPr>
          <p:cNvSpPr txBox="1"/>
          <p:nvPr/>
        </p:nvSpPr>
        <p:spPr>
          <a:xfrm>
            <a:off x="107504" y="1052736"/>
            <a:ext cx="2615275" cy="12238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219"/>
              </a:lnSpc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IBM Plex Serif Bold"/>
              </a:rPr>
              <a:t>Apigenin causes DNA damage in HeLa cells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D44F3F-32FB-B128-E037-0D9A8D4C702E}"/>
              </a:ext>
            </a:extLst>
          </p:cNvPr>
          <p:cNvSpPr txBox="1"/>
          <p:nvPr/>
        </p:nvSpPr>
        <p:spPr>
          <a:xfrm>
            <a:off x="2958495" y="3007112"/>
            <a:ext cx="6012160" cy="211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D75B3F"/>
                </a:solidFill>
                <a:latin typeface="IBM Plex Serif"/>
              </a:rPr>
              <a:t> </a:t>
            </a:r>
            <a:r>
              <a:rPr lang="en-US" sz="1250" dirty="0">
                <a:latin typeface="IBM Plex Serif"/>
              </a:rPr>
              <a:t>DNA laddering pattern observed with increase in concentration of Apigenin.</a:t>
            </a:r>
          </a:p>
        </p:txBody>
      </p:sp>
    </p:spTree>
    <p:extLst>
      <p:ext uri="{BB962C8B-B14F-4D97-AF65-F5344CB8AC3E}">
        <p14:creationId xmlns:p14="http://schemas.microsoft.com/office/powerpoint/2010/main" val="2980864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BAE28EE-3DF8-00FE-2416-6EC6542E9569}"/>
              </a:ext>
            </a:extLst>
          </p:cNvPr>
          <p:cNvGrpSpPr/>
          <p:nvPr/>
        </p:nvGrpSpPr>
        <p:grpSpPr>
          <a:xfrm>
            <a:off x="256670" y="1685934"/>
            <a:ext cx="8805088" cy="2107482"/>
            <a:chOff x="5951670" y="1151592"/>
            <a:chExt cx="11576543" cy="2733788"/>
          </a:xfrm>
        </p:grpSpPr>
        <p:sp>
          <p:nvSpPr>
            <p:cNvPr id="6" name="Freeform 6"/>
            <p:cNvSpPr/>
            <p:nvPr/>
          </p:nvSpPr>
          <p:spPr>
            <a:xfrm>
              <a:off x="5951670" y="1162407"/>
              <a:ext cx="7091802" cy="2722973"/>
            </a:xfrm>
            <a:custGeom>
              <a:avLst/>
              <a:gdLst/>
              <a:ahLst/>
              <a:cxnLst/>
              <a:rect l="l" t="t" r="r" b="b"/>
              <a:pathLst>
                <a:path w="6929979" h="2934577">
                  <a:moveTo>
                    <a:pt x="0" y="0"/>
                  </a:moveTo>
                  <a:lnTo>
                    <a:pt x="6929979" y="0"/>
                  </a:lnTo>
                  <a:lnTo>
                    <a:pt x="6929979" y="2934577"/>
                  </a:lnTo>
                  <a:lnTo>
                    <a:pt x="0" y="2934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997" r="-6329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327491" y="1151592"/>
              <a:ext cx="4200722" cy="2712098"/>
            </a:xfrm>
            <a:custGeom>
              <a:avLst/>
              <a:gdLst/>
              <a:ahLst/>
              <a:cxnLst/>
              <a:rect l="l" t="t" r="r" b="b"/>
              <a:pathLst>
                <a:path w="5245853" h="3528391">
                  <a:moveTo>
                    <a:pt x="0" y="0"/>
                  </a:moveTo>
                  <a:lnTo>
                    <a:pt x="5245853" y="0"/>
                  </a:lnTo>
                  <a:lnTo>
                    <a:pt x="5245853" y="3528391"/>
                  </a:lnTo>
                  <a:lnTo>
                    <a:pt x="0" y="3528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03648" y="365846"/>
            <a:ext cx="5947945" cy="9618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1"/>
              </a:lnSpc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IBM Plex Serif Bold"/>
              </a:rPr>
              <a:t>Apigenin induces early and late apoptosis with increased caspases activity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2675043-CDB3-8277-D4FC-FD1D7AD34484}"/>
              </a:ext>
            </a:extLst>
          </p:cNvPr>
          <p:cNvGrpSpPr/>
          <p:nvPr/>
        </p:nvGrpSpPr>
        <p:grpSpPr>
          <a:xfrm>
            <a:off x="2640805" y="4134980"/>
            <a:ext cx="6516216" cy="2090761"/>
            <a:chOff x="132819" y="2487083"/>
            <a:chExt cx="10885886" cy="2117726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xmlns="" id="{D89613E2-C556-DCD7-913E-D2FBD30D944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18035673"/>
                </p:ext>
              </p:extLst>
            </p:nvPr>
          </p:nvGraphicFramePr>
          <p:xfrm>
            <a:off x="132819" y="2487083"/>
            <a:ext cx="3304602" cy="2117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xmlns="" id="{AD2D164C-485A-221F-9AB2-209260190B6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94452098"/>
                </p:ext>
              </p:extLst>
            </p:nvPr>
          </p:nvGraphicFramePr>
          <p:xfrm>
            <a:off x="3862562" y="2487083"/>
            <a:ext cx="3352800" cy="2117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xmlns="" id="{89A85844-FE7A-7C8C-9B78-720D7CA5A7F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07050194"/>
                </p:ext>
              </p:extLst>
            </p:nvPr>
          </p:nvGraphicFramePr>
          <p:xfrm>
            <a:off x="7640505" y="2487084"/>
            <a:ext cx="3378200" cy="2117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17" name="TextBox 12"/>
          <p:cNvSpPr txBox="1"/>
          <p:nvPr/>
        </p:nvSpPr>
        <p:spPr>
          <a:xfrm>
            <a:off x="179027" y="4084732"/>
            <a:ext cx="2006964" cy="2058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50"/>
              </a:lnSpc>
              <a:spcBef>
                <a:spcPct val="0"/>
              </a:spcBef>
            </a:pPr>
            <a:r>
              <a:rPr lang="en-US" sz="1250" b="1" dirty="0">
                <a:solidFill>
                  <a:schemeClr val="tx2">
                    <a:lumMod val="50000"/>
                  </a:schemeClr>
                </a:solidFill>
                <a:latin typeface="IBM Plex Serif"/>
              </a:rPr>
              <a:t>A- Apigenin triggers the increase in no. of cells  in early and Late Apoptosis</a:t>
            </a:r>
          </a:p>
          <a:p>
            <a:pPr>
              <a:lnSpc>
                <a:spcPts val="1750"/>
              </a:lnSpc>
              <a:spcBef>
                <a:spcPct val="0"/>
              </a:spcBef>
            </a:pPr>
            <a:endParaRPr lang="en-US" sz="1250" b="1" dirty="0">
              <a:solidFill>
                <a:schemeClr val="tx2">
                  <a:lumMod val="50000"/>
                </a:schemeClr>
              </a:solidFill>
              <a:latin typeface="IBM Plex Serif"/>
            </a:endParaRPr>
          </a:p>
          <a:p>
            <a:pPr>
              <a:lnSpc>
                <a:spcPts val="1750"/>
              </a:lnSpc>
              <a:spcBef>
                <a:spcPct val="0"/>
              </a:spcBef>
            </a:pPr>
            <a:r>
              <a:rPr lang="en-US" sz="1250" b="1" dirty="0">
                <a:solidFill>
                  <a:schemeClr val="tx2">
                    <a:lumMod val="50000"/>
                  </a:schemeClr>
                </a:solidFill>
                <a:latin typeface="IBM Plex Serif"/>
              </a:rPr>
              <a:t>B-  Caspases 3,8 and 9 show significant increase post treatment with apigenin(1- Control, 2-5µM,3-10µM, 4- 15µM)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3EABA83-8774-0ACD-7658-F729B53CDB7E}"/>
              </a:ext>
            </a:extLst>
          </p:cNvPr>
          <p:cNvSpPr txBox="1"/>
          <p:nvPr/>
        </p:nvSpPr>
        <p:spPr>
          <a:xfrm>
            <a:off x="-7099" y="2611002"/>
            <a:ext cx="2088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ADB98F-1F4B-408F-5CC2-0F8FED40D32A}"/>
              </a:ext>
            </a:extLst>
          </p:cNvPr>
          <p:cNvSpPr txBox="1"/>
          <p:nvPr/>
        </p:nvSpPr>
        <p:spPr>
          <a:xfrm>
            <a:off x="2313235" y="4087863"/>
            <a:ext cx="2088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B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14351" y="2052479"/>
            <a:ext cx="2386247" cy="771527"/>
            <a:chOff x="0" y="-1"/>
            <a:chExt cx="1256953" cy="406401"/>
          </a:xfrm>
        </p:grpSpPr>
        <p:sp>
          <p:nvSpPr>
            <p:cNvPr id="6" name="Freeform 6"/>
            <p:cNvSpPr/>
            <p:nvPr/>
          </p:nvSpPr>
          <p:spPr>
            <a:xfrm>
              <a:off x="0" y="-1"/>
              <a:ext cx="1256953" cy="406401"/>
            </a:xfrm>
            <a:custGeom>
              <a:avLst/>
              <a:gdLst/>
              <a:ahLst/>
              <a:cxnLst/>
              <a:rect l="l" t="t" r="r" b="b"/>
              <a:pathLst>
                <a:path w="1256953" h="406400">
                  <a:moveTo>
                    <a:pt x="1053753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1053753" y="406400"/>
                  </a:lnTo>
                  <a:lnTo>
                    <a:pt x="1256953" y="203200"/>
                  </a:lnTo>
                  <a:lnTo>
                    <a:pt x="105375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4243" y="110622"/>
              <a:ext cx="885668" cy="17441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i="1" dirty="0">
                  <a:solidFill>
                    <a:srgbClr val="000000"/>
                  </a:solidFill>
                  <a:latin typeface="IBM Plex Serif"/>
                </a:rPr>
                <a:t>In </a:t>
              </a:r>
              <a:r>
                <a:rPr lang="en-US" sz="2100" i="1" dirty="0" smtClean="0">
                  <a:solidFill>
                    <a:srgbClr val="000000"/>
                  </a:solidFill>
                  <a:latin typeface="IBM Plex Serif"/>
                </a:rPr>
                <a:t>silico</a:t>
              </a:r>
              <a:r>
                <a:rPr lang="en-US" sz="2100" dirty="0" smtClean="0">
                  <a:solidFill>
                    <a:srgbClr val="000000"/>
                  </a:solidFill>
                  <a:latin typeface="IBM Plex Serif"/>
                </a:rPr>
                <a:t> </a:t>
              </a:r>
              <a:r>
                <a:rPr lang="en-US" sz="2100" dirty="0">
                  <a:solidFill>
                    <a:srgbClr val="000000"/>
                  </a:solidFill>
                  <a:latin typeface="IBM Plex Serif"/>
                </a:rPr>
                <a:t>Study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20754" y="2033431"/>
            <a:ext cx="5608896" cy="78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000000"/>
                </a:solidFill>
                <a:latin typeface="IBM Plex Serif"/>
              </a:rPr>
              <a:t>Apigenin</a:t>
            </a:r>
            <a:r>
              <a:rPr lang="en-US" sz="1500" dirty="0">
                <a:solidFill>
                  <a:srgbClr val="000000"/>
                </a:solidFill>
                <a:latin typeface="IBM Plex Serif"/>
              </a:rPr>
              <a:t> reported drug like properties based on the Lipinski rules. The </a:t>
            </a:r>
            <a:r>
              <a:rPr lang="en-US" sz="1500" i="1" dirty="0">
                <a:solidFill>
                  <a:srgbClr val="000000"/>
                </a:solidFill>
                <a:latin typeface="IBM Plex Serif"/>
              </a:rPr>
              <a:t>in-silico</a:t>
            </a:r>
            <a:r>
              <a:rPr lang="en-US" sz="1500" dirty="0">
                <a:solidFill>
                  <a:srgbClr val="000000"/>
                </a:solidFill>
                <a:latin typeface="IBM Plex Serif"/>
              </a:rPr>
              <a:t> study demonstrates the inhibitory effect of </a:t>
            </a:r>
            <a:r>
              <a:rPr lang="en-US" sz="1500" dirty="0" err="1">
                <a:solidFill>
                  <a:srgbClr val="000000"/>
                </a:solidFill>
                <a:latin typeface="IBM Plex Serif"/>
              </a:rPr>
              <a:t>apigenin</a:t>
            </a:r>
            <a:r>
              <a:rPr lang="en-US" sz="1500" dirty="0">
                <a:solidFill>
                  <a:srgbClr val="000000"/>
                </a:solidFill>
                <a:latin typeface="IBM Plex Serif"/>
              </a:rPr>
              <a:t> on the anti-apoptotic proteins.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14351" y="3309158"/>
            <a:ext cx="2386247" cy="771525"/>
            <a:chOff x="0" y="0"/>
            <a:chExt cx="1256953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56953" cy="406400"/>
            </a:xfrm>
            <a:custGeom>
              <a:avLst/>
              <a:gdLst/>
              <a:ahLst/>
              <a:cxnLst/>
              <a:rect l="l" t="t" r="r" b="b"/>
              <a:pathLst>
                <a:path w="1256953" h="406400">
                  <a:moveTo>
                    <a:pt x="1053753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1053753" y="406400"/>
                  </a:lnTo>
                  <a:lnTo>
                    <a:pt x="1256953" y="203200"/>
                  </a:lnTo>
                  <a:lnTo>
                    <a:pt x="105375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6685" y="60254"/>
              <a:ext cx="847738" cy="2674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i="1" dirty="0">
                  <a:solidFill>
                    <a:srgbClr val="000000"/>
                  </a:solidFill>
                  <a:latin typeface="IBM Plex Serif"/>
                </a:rPr>
                <a:t>In vitro</a:t>
              </a:r>
              <a:r>
                <a:rPr lang="en-US" sz="2100" dirty="0">
                  <a:solidFill>
                    <a:srgbClr val="000000"/>
                  </a:solidFill>
                  <a:latin typeface="IBM Plex Serif"/>
                </a:rPr>
                <a:t> study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020754" y="3418695"/>
            <a:ext cx="560889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/>
                </a:solidFill>
                <a:latin typeface="IBM Plex Serif"/>
              </a:rPr>
              <a:t>The </a:t>
            </a:r>
            <a:r>
              <a:rPr lang="en-US" sz="1500" i="1" dirty="0">
                <a:solidFill>
                  <a:srgbClr val="000000"/>
                </a:solidFill>
                <a:latin typeface="IBM Plex Serif"/>
              </a:rPr>
              <a:t>in-vitro </a:t>
            </a:r>
            <a:r>
              <a:rPr lang="en-US" sz="1500" dirty="0">
                <a:solidFill>
                  <a:srgbClr val="000000"/>
                </a:solidFill>
                <a:latin typeface="IBM Plex Serif"/>
              </a:rPr>
              <a:t>study suggests that apigenin is a potential anti-proliferative and pro-apoptotic anti-cancer agent.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14351" y="4566458"/>
            <a:ext cx="2386247" cy="771525"/>
            <a:chOff x="0" y="0"/>
            <a:chExt cx="1256953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56953" cy="406400"/>
            </a:xfrm>
            <a:custGeom>
              <a:avLst/>
              <a:gdLst/>
              <a:ahLst/>
              <a:cxnLst/>
              <a:rect l="l" t="t" r="r" b="b"/>
              <a:pathLst>
                <a:path w="1256953" h="406400">
                  <a:moveTo>
                    <a:pt x="1053753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1053753" y="406400"/>
                  </a:lnTo>
                  <a:lnTo>
                    <a:pt x="1256953" y="203200"/>
                  </a:lnTo>
                  <a:lnTo>
                    <a:pt x="105375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4243" y="47451"/>
              <a:ext cx="1075318" cy="3114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IBM Plex Serif"/>
                </a:rPr>
                <a:t>Further studies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020754" y="4429125"/>
            <a:ext cx="5608896" cy="1055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/>
                </a:solidFill>
                <a:latin typeface="IBM Plex Serif"/>
              </a:rPr>
              <a:t>In conclusion it can be stated that apigenin was found to be a potential candidate for cancer prevention and treatment. However, in vivo studies and human subject trials are needed for using it in the clinical settings.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219F1E-CF32-D82B-CB17-B0A0C444A94F}"/>
              </a:ext>
            </a:extLst>
          </p:cNvPr>
          <p:cNvSpPr txBox="1"/>
          <p:nvPr/>
        </p:nvSpPr>
        <p:spPr>
          <a:xfrm>
            <a:off x="1979712" y="404664"/>
            <a:ext cx="4572000" cy="564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1"/>
              </a:lnSpc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0D2A8E-37DA-7543-22D7-6033DD5F9612}"/>
              </a:ext>
            </a:extLst>
          </p:cNvPr>
          <p:cNvSpPr txBox="1"/>
          <p:nvPr/>
        </p:nvSpPr>
        <p:spPr>
          <a:xfrm>
            <a:off x="30628" y="1484784"/>
            <a:ext cx="85849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1.Fatima, N.;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Baqri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S.S.R.;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Alsulimani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Fagoonee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Slama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P.; Kesari, K.K.;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Roychoudhury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S.; Haque, S. Phytochemicals from Indian Ethnomedicines: Promising Prospects for the Management of Oxidative Stress and Cancer. </a:t>
            </a:r>
            <a:r>
              <a: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Antioxidants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1606. 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https://doi.org/10.3390/antiox10101606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Čižmáriková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Michalková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Mirossay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Mojžišová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Zigová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Bardelčíková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Mojžiš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Ellagic Acid           and Cancer Hallmarks: Insights from Experimental Evidence. </a:t>
            </a:r>
            <a:r>
              <a: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Biomolecules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1653. 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https://doi.org/10.3390/biom13111653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Smith J, Petrovic P, Rose M, De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Souz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Muller L, Nowak B, et al. Placeholder Text: A Study. Citation Styles. 2021 Jul 15;3</a:t>
            </a:r>
          </a:p>
          <a:p>
            <a:pPr algn="just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Hegde, Mangala &amp;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Girisa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Sosmitha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Naliyadhara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Nikunj &amp; Kumar,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Aviral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Alqahtani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Mohammed &amp; Abbas, Mohamed &amp;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Chakrabhavi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Dhananjaya, Mohan &amp;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Warrier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Sudha &amp; Hui, Kam &amp;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Rangappa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4.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Kanchugarakoppal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Sethi, Gautam &amp;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Kunnumakkara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Ajaikumar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(2022). Natural compounds targeting nuclear receptors for effective cancer therapy. Cancer and Metastasis Reviews. 42. 10.1007/s10555-022-10068-w.</a:t>
            </a:r>
          </a:p>
          <a:p>
            <a:pPr algn="just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Moga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Marius &amp;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Bălan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Andreea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Anastasiu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Costin-Vlad &amp;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Oana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Dimienescu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Neculoiu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Carmen-Daniela &amp;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Gavris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Claudia. (2018). An Overview on the Anticancer Activity of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Azadirachta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 (Neem) in Gynecological Cancers. International Journal of Molecular Sciences. 19. 3898. 10.3390/ijms19123898. </a:t>
            </a:r>
          </a:p>
          <a:p>
            <a:pPr algn="just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Cannataro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Roberto &amp; Fazio, Alessia &amp; La Torre, Chiara &amp;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Caroleo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Maria &amp;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Cione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Erika. (2021). Polyphenols in the Mediterranean Diet: From Dietary Sources to microRNA Modulation. Antioxidants. 10. 328. 10.3390/antiox10020328.  </a:t>
            </a:r>
          </a:p>
          <a:p>
            <a:pPr algn="just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Mushtaq, Zarina &amp;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Sadeer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Nabeelah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Hussain,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Muzzamal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Mahwish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Alsagaby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Suliman &amp; Imran, Muhammad &amp; Mumtaz,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Tamseela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Umar, Maryam &amp; Tauseef, Ambreen &amp;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Alabdulmonem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Waleed &amp; Tufail,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Tabussam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Al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Jbawi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Entessar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Mahomoodally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Fawzi. (2023). Therapeutical properties of apigenin: a review on the experimental evidence and basic mechanisms. International Journal of Food Properties. 26. 1914-1939. 10.1080/10942912.2023.2236329. </a:t>
            </a:r>
          </a:p>
          <a:p>
            <a:pPr algn="l"/>
            <a:endParaRPr lang="en-US" sz="1350" dirty="0">
              <a:solidFill>
                <a:srgbClr val="222222"/>
              </a:solidFill>
              <a:latin typeface="helvetica neue"/>
            </a:endParaRPr>
          </a:p>
          <a:p>
            <a:r>
              <a:rPr lang="en-US" sz="1350" dirty="0"/>
              <a:t/>
            </a:r>
            <a:br>
              <a:rPr lang="en-US" sz="1350" dirty="0"/>
            </a:br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8E66B6-469F-874A-2A2F-918D45C1F518}"/>
              </a:ext>
            </a:extLst>
          </p:cNvPr>
          <p:cNvSpPr txBox="1"/>
          <p:nvPr/>
        </p:nvSpPr>
        <p:spPr>
          <a:xfrm>
            <a:off x="11967" y="404664"/>
            <a:ext cx="4572000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1"/>
              </a:lnSpc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IBM Plex Serif Bold"/>
              </a:rPr>
              <a:t>References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IBM Plex Serif Bold"/>
            </a:endParaRPr>
          </a:p>
        </p:txBody>
      </p:sp>
    </p:spTree>
    <p:extLst>
      <p:ext uri="{BB962C8B-B14F-4D97-AF65-F5344CB8AC3E}">
        <p14:creationId xmlns:p14="http://schemas.microsoft.com/office/powerpoint/2010/main" val="1667822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ownload Thank You, Thanks, Technology. Royalty-Free Stock Illustration  Image - Pixabay">
            <a:extLst>
              <a:ext uri="{FF2B5EF4-FFF2-40B4-BE49-F238E27FC236}">
                <a16:creationId xmlns:a16="http://schemas.microsoft.com/office/drawing/2014/main" xmlns="" id="{025AB5E2-96A3-F20A-2A99-8B5E108BD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38"/>
            <a:ext cx="9144000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7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y are phytochemicals good for you? - Quora">
            <a:extLst>
              <a:ext uri="{FF2B5EF4-FFF2-40B4-BE49-F238E27FC236}">
                <a16:creationId xmlns:a16="http://schemas.microsoft.com/office/drawing/2014/main" xmlns="" id="{1C4E71E0-69CB-C432-172D-0CC8E9522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3318" r="3994" b="25030"/>
          <a:stretch/>
        </p:blipFill>
        <p:spPr bwMode="auto">
          <a:xfrm>
            <a:off x="699578" y="225597"/>
            <a:ext cx="6035040" cy="14003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6C4DCEE-582E-600D-BAD9-D3406CC7A4BF}"/>
              </a:ext>
            </a:extLst>
          </p:cNvPr>
          <p:cNvGrpSpPr/>
          <p:nvPr/>
        </p:nvGrpSpPr>
        <p:grpSpPr>
          <a:xfrm>
            <a:off x="3779913" y="1976869"/>
            <a:ext cx="5364087" cy="4248472"/>
            <a:chOff x="169864" y="76200"/>
            <a:chExt cx="5393972" cy="3807924"/>
          </a:xfrm>
        </p:grpSpPr>
        <p:pic>
          <p:nvPicPr>
            <p:cNvPr id="3074" name="Picture 2" descr="Antioxidants | Free Full-Text | Phytochemicals from Indian Ethnomedicines:  Promising Prospects for the Management of Oxidative Stress and Cancer">
              <a:extLst>
                <a:ext uri="{FF2B5EF4-FFF2-40B4-BE49-F238E27FC236}">
                  <a16:creationId xmlns:a16="http://schemas.microsoft.com/office/drawing/2014/main" xmlns="" id="{D1B60A24-37EB-5D48-8B6E-748A486DD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64" y="76200"/>
              <a:ext cx="5393972" cy="3352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B59F70F-5691-9FBB-DCA7-591949052C01}"/>
                </a:ext>
              </a:extLst>
            </p:cNvPr>
            <p:cNvSpPr txBox="1"/>
            <p:nvPr/>
          </p:nvSpPr>
          <p:spPr>
            <a:xfrm>
              <a:off x="2686049" y="3543300"/>
              <a:ext cx="390524" cy="340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1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9C6FB8-E5A6-93E3-A40C-9CDA3BE45F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44" t="6676" r="21001"/>
          <a:stretch/>
        </p:blipFill>
        <p:spPr>
          <a:xfrm>
            <a:off x="7236296" y="511292"/>
            <a:ext cx="1069218" cy="1114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00" name="Picture 4" descr="Cancer Fighting Diet: Phytochemicals ...">
            <a:extLst>
              <a:ext uri="{FF2B5EF4-FFF2-40B4-BE49-F238E27FC236}">
                <a16:creationId xmlns:a16="http://schemas.microsoft.com/office/drawing/2014/main" xmlns="" id="{CEAB794A-4EFA-4704-AD05-6A2246378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" y="1976870"/>
            <a:ext cx="3661172" cy="371171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76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601468-E9FF-5AE6-A6CA-21A63BE48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03"/>
          <a:stretch/>
        </p:blipFill>
        <p:spPr>
          <a:xfrm>
            <a:off x="4964907" y="857250"/>
            <a:ext cx="4179094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12F499C9-A21B-A77C-6ED0-3500ECF95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4914900" cy="5143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1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038130-8C60-942A-F215-41BFEF75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04" y="332656"/>
            <a:ext cx="7023124" cy="557809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APIGENIN: Candidate of Study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6E13498-EF6A-7DE9-FD69-542416B7CC42}"/>
              </a:ext>
            </a:extLst>
          </p:cNvPr>
          <p:cNvGrpSpPr/>
          <p:nvPr/>
        </p:nvGrpSpPr>
        <p:grpSpPr>
          <a:xfrm>
            <a:off x="0" y="1556791"/>
            <a:ext cx="9144000" cy="4968553"/>
            <a:chOff x="767830" y="998045"/>
            <a:chExt cx="10969139" cy="576961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2301A8CC-2CE8-FB91-A896-893BFA4417AA}"/>
                </a:ext>
              </a:extLst>
            </p:cNvPr>
            <p:cNvGrpSpPr/>
            <p:nvPr/>
          </p:nvGrpSpPr>
          <p:grpSpPr>
            <a:xfrm>
              <a:off x="8864080" y="998045"/>
              <a:ext cx="2872889" cy="3081461"/>
              <a:chOff x="182880" y="371871"/>
              <a:chExt cx="2872889" cy="308146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770775FE-8E58-C208-1F99-5E4F1C54E0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1091"/>
              <a:stretch/>
            </p:blipFill>
            <p:spPr>
              <a:xfrm>
                <a:off x="182880" y="371871"/>
                <a:ext cx="2872889" cy="308146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F293909-4C5F-24D5-7166-D636E45C8511}"/>
                  </a:ext>
                </a:extLst>
              </p:cNvPr>
              <p:cNvSpPr txBox="1"/>
              <p:nvPr/>
            </p:nvSpPr>
            <p:spPr>
              <a:xfrm>
                <a:off x="1166611" y="2872443"/>
                <a:ext cx="134331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6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66FEDF1-7E79-7CC1-EE3E-40CDAB99D93B}"/>
                </a:ext>
              </a:extLst>
            </p:cNvPr>
            <p:cNvGrpSpPr/>
            <p:nvPr/>
          </p:nvGrpSpPr>
          <p:grpSpPr>
            <a:xfrm>
              <a:off x="767830" y="998046"/>
              <a:ext cx="8096250" cy="5769611"/>
              <a:chOff x="1457787" y="998046"/>
              <a:chExt cx="8096250" cy="5769611"/>
            </a:xfrm>
          </p:grpSpPr>
          <p:pic>
            <p:nvPicPr>
              <p:cNvPr id="9220" name="Picture 4" descr="Natural sources and potential health benefits of apigenin. | Download  Scientific Diagram">
                <a:extLst>
                  <a:ext uri="{FF2B5EF4-FFF2-40B4-BE49-F238E27FC236}">
                    <a16:creationId xmlns:a16="http://schemas.microsoft.com/office/drawing/2014/main" xmlns="" id="{132D245D-7F9D-0664-39AC-58834A56A4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7787" y="998046"/>
                <a:ext cx="8096250" cy="53695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3F20A2F-2B97-823C-979A-3EE30433ECF9}"/>
                  </a:ext>
                </a:extLst>
              </p:cNvPr>
              <p:cNvSpPr txBox="1"/>
              <p:nvPr/>
            </p:nvSpPr>
            <p:spPr>
              <a:xfrm>
                <a:off x="5220393" y="6367548"/>
                <a:ext cx="134331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142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xmlns="" id="{27BDFED6-6E33-4606-AFE2-886ADB1C0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38" name="Picture 2" descr="Harvard Gazette">
            <a:extLst>
              <a:ext uri="{FF2B5EF4-FFF2-40B4-BE49-F238E27FC236}">
                <a16:creationId xmlns:a16="http://schemas.microsoft.com/office/drawing/2014/main" xmlns="" id="{CB7FCED6-1808-42F1-78BB-975F926A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502"/>
          <a:stretch/>
        </p:blipFill>
        <p:spPr bwMode="auto">
          <a:xfrm>
            <a:off x="3410952" y="-5"/>
            <a:ext cx="5733047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DEBD85-F611-5519-75C6-5160035BB4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56" r="-1" b="-1"/>
          <a:stretch/>
        </p:blipFill>
        <p:spPr>
          <a:xfrm>
            <a:off x="3410953" y="3681409"/>
            <a:ext cx="5733047" cy="3176595"/>
          </a:xfrm>
          <a:prstGeom prst="rect">
            <a:avLst/>
          </a:prstGeom>
        </p:spPr>
      </p:pic>
      <p:sp>
        <p:nvSpPr>
          <p:cNvPr id="14345" name="Rectangle 14344">
            <a:extLst>
              <a:ext uri="{FF2B5EF4-FFF2-40B4-BE49-F238E27FC236}">
                <a16:creationId xmlns:a16="http://schemas.microsoft.com/office/drawing/2014/main" xmlns="" id="{890DEF05-784E-4B61-89E4-04C4ECF4E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8A5449-178D-F113-9118-637DBC0C6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5219"/>
            <a:ext cx="4046934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CANCER</a:t>
            </a:r>
          </a:p>
        </p:txBody>
      </p:sp>
      <p:cxnSp>
        <p:nvCxnSpPr>
          <p:cNvPr id="14347" name="Straight Connector 14346">
            <a:extLst>
              <a:ext uri="{FF2B5EF4-FFF2-40B4-BE49-F238E27FC236}">
                <a16:creationId xmlns:a16="http://schemas.microsoft.com/office/drawing/2014/main" xmlns="" id="{C41BAEC7-F7B0-4224-8B18-8F74B7D87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28650" y="3681408"/>
            <a:ext cx="851534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47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15F2D21-C565-B4B9-50D6-D7981D2DA012}"/>
              </a:ext>
            </a:extLst>
          </p:cNvPr>
          <p:cNvGrpSpPr/>
          <p:nvPr/>
        </p:nvGrpSpPr>
        <p:grpSpPr>
          <a:xfrm>
            <a:off x="287524" y="3504847"/>
            <a:ext cx="8568952" cy="2756402"/>
            <a:chOff x="866775" y="152400"/>
            <a:chExt cx="10458450" cy="3328887"/>
          </a:xfrm>
        </p:grpSpPr>
        <p:pic>
          <p:nvPicPr>
            <p:cNvPr id="6146" name="Picture 2" descr="Carcinogenesis mechanism-a multistep process induced by a wide range of chemical, physical, and biological agents and that is interfered with by the protective and anticancer activity of phytochemicals (adapted after Kotecha [36] and Harris [46]).">
              <a:extLst>
                <a:ext uri="{FF2B5EF4-FFF2-40B4-BE49-F238E27FC236}">
                  <a16:creationId xmlns:a16="http://schemas.microsoft.com/office/drawing/2014/main" xmlns="" id="{1CA60A7A-5959-1454-3787-6F7C212219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9676"/>
            <a:stretch/>
          </p:blipFill>
          <p:spPr bwMode="auto">
            <a:xfrm>
              <a:off x="866775" y="152400"/>
              <a:ext cx="10458450" cy="283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3F03F3C-F59C-7833-A929-2D3E5B731FD5}"/>
                </a:ext>
              </a:extLst>
            </p:cNvPr>
            <p:cNvSpPr txBox="1"/>
            <p:nvPr/>
          </p:nvSpPr>
          <p:spPr>
            <a:xfrm>
              <a:off x="5629275" y="3105151"/>
              <a:ext cx="342900" cy="376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5</a:t>
              </a:r>
            </a:p>
          </p:txBody>
        </p:sp>
      </p:grp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7068F834-4FB1-36C2-D493-4333C3765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1"/>
          <a:stretch/>
        </p:blipFill>
        <p:spPr bwMode="auto">
          <a:xfrm>
            <a:off x="107504" y="753465"/>
            <a:ext cx="3220440" cy="26024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green and white chart with images&#10;&#10;Description automatically generated">
            <a:extLst>
              <a:ext uri="{FF2B5EF4-FFF2-40B4-BE49-F238E27FC236}">
                <a16:creationId xmlns:a16="http://schemas.microsoft.com/office/drawing/2014/main" xmlns="" id="{B422AAB1-4273-DB3D-D2FE-BC1FE546F6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9028" b="10000"/>
          <a:stretch/>
        </p:blipFill>
        <p:spPr>
          <a:xfrm>
            <a:off x="3409394" y="466485"/>
            <a:ext cx="5728599" cy="32182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558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A6B2F88-39AE-BFFC-5E63-05C4231D6DAC}"/>
              </a:ext>
            </a:extLst>
          </p:cNvPr>
          <p:cNvGrpSpPr/>
          <p:nvPr/>
        </p:nvGrpSpPr>
        <p:grpSpPr>
          <a:xfrm>
            <a:off x="-1" y="919596"/>
            <a:ext cx="4262284" cy="5245708"/>
            <a:chOff x="64800" y="985056"/>
            <a:chExt cx="5404975" cy="5491967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xmlns="" id="{A1E873F5-6711-EDD2-CFF4-517450F52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0" y="985056"/>
              <a:ext cx="5404975" cy="50620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5844CA2-1C82-42B3-959A-27591E527818}"/>
                </a:ext>
              </a:extLst>
            </p:cNvPr>
            <p:cNvSpPr txBox="1"/>
            <p:nvPr/>
          </p:nvSpPr>
          <p:spPr>
            <a:xfrm>
              <a:off x="2567782" y="6120199"/>
              <a:ext cx="399011" cy="3568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2</a:t>
              </a:r>
            </a:p>
          </p:txBody>
        </p:sp>
      </p:grpSp>
      <p:pic>
        <p:nvPicPr>
          <p:cNvPr id="3084" name="Picture 12" descr="Novel Therapies for Cancer | Sprint Medical">
            <a:extLst>
              <a:ext uri="{FF2B5EF4-FFF2-40B4-BE49-F238E27FC236}">
                <a16:creationId xmlns:a16="http://schemas.microsoft.com/office/drawing/2014/main" xmlns="" id="{22317D9F-EA9B-A413-4927-28E1CA061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r="2315" b="12781"/>
          <a:stretch/>
        </p:blipFill>
        <p:spPr bwMode="auto">
          <a:xfrm>
            <a:off x="4302160" y="919596"/>
            <a:ext cx="4841839" cy="25717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1AF5C72-B08D-FDEE-364C-2F359F1D0E7E}"/>
              </a:ext>
            </a:extLst>
          </p:cNvPr>
          <p:cNvSpPr txBox="1"/>
          <p:nvPr/>
        </p:nvSpPr>
        <p:spPr>
          <a:xfrm>
            <a:off x="6408425" y="5774012"/>
            <a:ext cx="314654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3</a:t>
            </a:r>
          </a:p>
        </p:txBody>
      </p:sp>
      <p:pic>
        <p:nvPicPr>
          <p:cNvPr id="3086" name="Picture 14" descr="Curcumin - Breast Cancer Therapeutic Agent to Replace Allopathic Treatments  with Extensive Side Effects — Journal of Young Investigators">
            <a:extLst>
              <a:ext uri="{FF2B5EF4-FFF2-40B4-BE49-F238E27FC236}">
                <a16:creationId xmlns:a16="http://schemas.microsoft.com/office/drawing/2014/main" xmlns="" id="{F57ED391-2B71-EF6D-298C-BEDF4EAD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21" y="3564275"/>
            <a:ext cx="4861779" cy="22097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4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C7CBEE6-E669-9FEA-C0FB-899A1D6A5595}"/>
              </a:ext>
            </a:extLst>
          </p:cNvPr>
          <p:cNvGrpSpPr/>
          <p:nvPr/>
        </p:nvGrpSpPr>
        <p:grpSpPr>
          <a:xfrm>
            <a:off x="8348" y="224644"/>
            <a:ext cx="5148064" cy="6408711"/>
            <a:chOff x="6096000" y="0"/>
            <a:chExt cx="6096000" cy="6631199"/>
          </a:xfrm>
        </p:grpSpPr>
        <p:pic>
          <p:nvPicPr>
            <p:cNvPr id="3080" name="Picture 8" descr="Phytochemicals that target various NRs lead to reduced hallmarks of... |  Download Scientific Diagram">
              <a:extLst>
                <a:ext uri="{FF2B5EF4-FFF2-40B4-BE49-F238E27FC236}">
                  <a16:creationId xmlns:a16="http://schemas.microsoft.com/office/drawing/2014/main" xmlns="" id="{88EF1EE4-265D-94DB-C3B4-7E38886F79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000" y="0"/>
              <a:ext cx="6096000" cy="623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3E4B93B-7CD3-2414-BA6A-92B32B371E30}"/>
                </a:ext>
              </a:extLst>
            </p:cNvPr>
            <p:cNvSpPr txBox="1"/>
            <p:nvPr/>
          </p:nvSpPr>
          <p:spPr>
            <a:xfrm>
              <a:off x="9144000" y="6231090"/>
              <a:ext cx="42590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4</a:t>
              </a:r>
            </a:p>
          </p:txBody>
        </p:sp>
      </p:grpSp>
      <p:pic>
        <p:nvPicPr>
          <p:cNvPr id="8196" name="Picture 4" descr="The Role of Phytochemicals in Cancer Prevention and Cure | SpringerLink">
            <a:extLst>
              <a:ext uri="{FF2B5EF4-FFF2-40B4-BE49-F238E27FC236}">
                <a16:creationId xmlns:a16="http://schemas.microsoft.com/office/drawing/2014/main" xmlns="" id="{283CA78C-130F-0932-324D-EE30522FE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86" y="3265093"/>
            <a:ext cx="384926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hytochemicals: The Cancer Fighters in the Foods We Eat">
            <a:extLst>
              <a:ext uri="{FF2B5EF4-FFF2-40B4-BE49-F238E27FC236}">
                <a16:creationId xmlns:a16="http://schemas.microsoft.com/office/drawing/2014/main" xmlns="" id="{976DA3D3-0E0C-CEC2-A66A-30EE0A474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3086" r="14241" b="3424"/>
          <a:stretch/>
        </p:blipFill>
        <p:spPr bwMode="auto">
          <a:xfrm>
            <a:off x="5178787" y="224644"/>
            <a:ext cx="3849265" cy="297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154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753</Words>
  <Application>Microsoft Office PowerPoint</Application>
  <PresentationFormat>On-screen Show (4:3)</PresentationFormat>
  <Paragraphs>167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Abadi</vt:lpstr>
      <vt:lpstr>Aharoni</vt:lpstr>
      <vt:lpstr>Arial</vt:lpstr>
      <vt:lpstr>Calibri</vt:lpstr>
      <vt:lpstr>Cambria</vt:lpstr>
      <vt:lpstr>Garamond</vt:lpstr>
      <vt:lpstr>helvetica neue</vt:lpstr>
      <vt:lpstr>IBM Plex Serif</vt:lpstr>
      <vt:lpstr>IBM Plex Serif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APIGENIN: Candidate of Study</vt:lpstr>
      <vt:lpstr>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Methodology</vt:lpstr>
      <vt:lpstr>In-silico Study: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Farzeen Ammara</cp:lastModifiedBy>
  <cp:revision>96</cp:revision>
  <dcterms:created xsi:type="dcterms:W3CDTF">2006-08-16T00:00:00Z</dcterms:created>
  <dcterms:modified xsi:type="dcterms:W3CDTF">2024-08-13T12:55:05Z</dcterms:modified>
</cp:coreProperties>
</file>